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8"/>
  </p:notesMasterIdLst>
  <p:sldIdLst>
    <p:sldId id="793" r:id="rId3"/>
    <p:sldId id="260" r:id="rId4"/>
    <p:sldId id="818" r:id="rId5"/>
    <p:sldId id="821" r:id="rId6"/>
    <p:sldId id="1020" r:id="rId7"/>
    <p:sldId id="1017" r:id="rId8"/>
    <p:sldId id="1018" r:id="rId9"/>
    <p:sldId id="1019" r:id="rId10"/>
    <p:sldId id="1021" r:id="rId11"/>
    <p:sldId id="1026" r:id="rId12"/>
    <p:sldId id="1024" r:id="rId13"/>
    <p:sldId id="1025" r:id="rId14"/>
    <p:sldId id="1022" r:id="rId15"/>
    <p:sldId id="1027" r:id="rId16"/>
    <p:sldId id="101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548E42-473F-47BB-AEDC-AEDFF572D186}" v="9" dt="2022-02-16T16:31:58.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52" autoAdjust="0"/>
    <p:restoredTop sz="94660"/>
  </p:normalViewPr>
  <p:slideViewPr>
    <p:cSldViewPr snapToGrid="0">
      <p:cViewPr varScale="1">
        <p:scale>
          <a:sx n="112" d="100"/>
          <a:sy n="112" d="100"/>
        </p:scale>
        <p:origin x="151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CFA809-D5F0-4868-B3EC-F4D53A920537}" type="datetimeFigureOut">
              <a:rPr lang="en-US" smtClean="0"/>
              <a:t>2/16/2022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25CD2-DB7B-40C7-90A0-870885FEBDE2}" type="slidenum">
              <a:rPr lang="en-US" smtClean="0"/>
              <a:t>‹#›</a:t>
            </a:fld>
            <a:endParaRPr lang="en-US"/>
          </a:p>
        </p:txBody>
      </p:sp>
    </p:spTree>
    <p:extLst>
      <p:ext uri="{BB962C8B-B14F-4D97-AF65-F5344CB8AC3E}">
        <p14:creationId xmlns:p14="http://schemas.microsoft.com/office/powerpoint/2010/main" val="72096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D1BB3DC-3FB0-432F-B067-10B4DEB00439}" type="slidenum">
              <a:rPr lang="en-US" altLang="en-US" smtClean="0"/>
              <a:pPr>
                <a:defRPr/>
              </a:pPr>
              <a:t>1</a:t>
            </a:fld>
            <a:endParaRPr lang="en-US" altLang="en-US"/>
          </a:p>
        </p:txBody>
      </p:sp>
    </p:spTree>
    <p:extLst>
      <p:ext uri="{BB962C8B-B14F-4D97-AF65-F5344CB8AC3E}">
        <p14:creationId xmlns:p14="http://schemas.microsoft.com/office/powerpoint/2010/main" val="2646449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384F0D1-34B8-4E42-B8E5-D585F06907A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2687849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4F0D1-34B8-4E42-B8E5-D585F06907A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160259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4F0D1-34B8-4E42-B8E5-D585F06907A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3505268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8079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742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8542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333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7430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1653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00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0764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84F0D1-34B8-4E42-B8E5-D585F06907A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1267771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7233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51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152400"/>
            <a:ext cx="215265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30555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4429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84F0D1-34B8-4E42-B8E5-D585F06907AF}" type="datetimeFigureOut">
              <a:rPr lang="en-US" smtClean="0"/>
              <a:t>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586123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84F0D1-34B8-4E42-B8E5-D585F06907A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4273680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84F0D1-34B8-4E42-B8E5-D585F06907AF}" type="datetimeFigureOut">
              <a:rPr lang="en-US" smtClean="0"/>
              <a:t>2/16/2022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281127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384F0D1-34B8-4E42-B8E5-D585F06907AF}" type="datetimeFigureOut">
              <a:rPr lang="en-US" smtClean="0"/>
              <a:t>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399503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84F0D1-34B8-4E42-B8E5-D585F06907AF}" type="datetimeFigureOut">
              <a:rPr lang="en-US" smtClean="0"/>
              <a:t>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2330985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84F0D1-34B8-4E42-B8E5-D585F06907A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277381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84F0D1-34B8-4E42-B8E5-D585F06907AF}" type="datetimeFigureOut">
              <a:rPr lang="en-US" smtClean="0"/>
              <a:t>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2038A-0C64-4AAC-8A2E-AA1BC3EE1746}" type="slidenum">
              <a:rPr lang="en-US" smtClean="0"/>
              <a:t>‹#›</a:t>
            </a:fld>
            <a:endParaRPr lang="en-US"/>
          </a:p>
        </p:txBody>
      </p:sp>
    </p:spTree>
    <p:extLst>
      <p:ext uri="{BB962C8B-B14F-4D97-AF65-F5344CB8AC3E}">
        <p14:creationId xmlns:p14="http://schemas.microsoft.com/office/powerpoint/2010/main" val="18594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4F0D1-34B8-4E42-B8E5-D585F06907AF}" type="datetimeFigureOut">
              <a:rPr lang="en-US" smtClean="0"/>
              <a:t>2/16/2022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2038A-0C64-4AAC-8A2E-AA1BC3EE1746}" type="slidenum">
              <a:rPr lang="en-US" smtClean="0"/>
              <a:t>‹#›</a:t>
            </a:fld>
            <a:endParaRPr lang="en-US"/>
          </a:p>
        </p:txBody>
      </p:sp>
    </p:spTree>
    <p:extLst>
      <p:ext uri="{BB962C8B-B14F-4D97-AF65-F5344CB8AC3E}">
        <p14:creationId xmlns:p14="http://schemas.microsoft.com/office/powerpoint/2010/main" val="2378721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a:extLst>
              <a:ext uri="{FF2B5EF4-FFF2-40B4-BE49-F238E27FC236}">
                <a16:creationId xmlns:a16="http://schemas.microsoft.com/office/drawing/2014/main" id="{805CE155-5FF5-4D92-AEE7-85BB7FBA0281}"/>
              </a:ext>
            </a:extLst>
          </p:cNvPr>
          <p:cNvSpPr>
            <a:spLocks noChangeArrowheads="1"/>
          </p:cNvSpPr>
          <p:nvPr userDrawn="1"/>
        </p:nvSpPr>
        <p:spPr bwMode="auto">
          <a:xfrm>
            <a:off x="0" y="0"/>
            <a:ext cx="9144000" cy="1219200"/>
          </a:xfrm>
          <a:prstGeom prst="rect">
            <a:avLst/>
          </a:prstGeom>
          <a:solidFill>
            <a:srgbClr val="0F9CD8"/>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027" name="Rectangle 22">
            <a:extLst>
              <a:ext uri="{FF2B5EF4-FFF2-40B4-BE49-F238E27FC236}">
                <a16:creationId xmlns:a16="http://schemas.microsoft.com/office/drawing/2014/main" id="{099FF60F-B403-4F44-AA60-607440F014F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  </a:t>
            </a:r>
          </a:p>
        </p:txBody>
      </p:sp>
      <p:sp>
        <p:nvSpPr>
          <p:cNvPr id="1028" name="Rectangle 23">
            <a:extLst>
              <a:ext uri="{FF2B5EF4-FFF2-40B4-BE49-F238E27FC236}">
                <a16:creationId xmlns:a16="http://schemas.microsoft.com/office/drawing/2014/main" id="{C15FD175-D495-4BD4-A07F-7B6FD39BE1A8}"/>
              </a:ext>
            </a:extLst>
          </p:cNvPr>
          <p:cNvSpPr>
            <a:spLocks noGrp="1" noChangeArrowheads="1"/>
          </p:cNvSpPr>
          <p:nvPr>
            <p:ph type="title"/>
          </p:nvPr>
        </p:nvSpPr>
        <p:spPr bwMode="auto">
          <a:xfrm>
            <a:off x="457200" y="152400"/>
            <a:ext cx="861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 </a:t>
            </a:r>
          </a:p>
        </p:txBody>
      </p:sp>
      <p:sp>
        <p:nvSpPr>
          <p:cNvPr id="1029" name="Rectangle 25">
            <a:extLst>
              <a:ext uri="{FF2B5EF4-FFF2-40B4-BE49-F238E27FC236}">
                <a16:creationId xmlns:a16="http://schemas.microsoft.com/office/drawing/2014/main" id="{BF90CA9D-8212-44BF-8FCB-4A0363C94A6C}"/>
              </a:ext>
            </a:extLst>
          </p:cNvPr>
          <p:cNvSpPr>
            <a:spLocks noChangeArrowheads="1"/>
          </p:cNvSpPr>
          <p:nvPr userDrawn="1"/>
        </p:nvSpPr>
        <p:spPr bwMode="auto">
          <a:xfrm>
            <a:off x="0" y="1219200"/>
            <a:ext cx="9144000" cy="152400"/>
          </a:xfrm>
          <a:prstGeom prst="rect">
            <a:avLst/>
          </a:prstGeom>
          <a:solidFill>
            <a:srgbClr val="4FC0F3"/>
          </a:solidFill>
          <a:ln>
            <a:noFill/>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030" name="Rectangle 28">
            <a:extLst>
              <a:ext uri="{FF2B5EF4-FFF2-40B4-BE49-F238E27FC236}">
                <a16:creationId xmlns:a16="http://schemas.microsoft.com/office/drawing/2014/main" id="{20E759A7-732C-4347-BEAA-9042BBAE807B}"/>
              </a:ext>
            </a:extLst>
          </p:cNvPr>
          <p:cNvSpPr>
            <a:spLocks noChangeArrowheads="1"/>
          </p:cNvSpPr>
          <p:nvPr/>
        </p:nvSpPr>
        <p:spPr bwMode="auto">
          <a:xfrm>
            <a:off x="228600" y="6400800"/>
            <a:ext cx="990600" cy="457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4000" b="1" dirty="0">
              <a:solidFill>
                <a:schemeClr val="bg1"/>
              </a:solidFill>
              <a:latin typeface="Arial Narrow" panose="020B0606020202030204" pitchFamily="34" charset="0"/>
            </a:endParaRPr>
          </a:p>
        </p:txBody>
      </p:sp>
      <p:sp>
        <p:nvSpPr>
          <p:cNvPr id="1055" name="Line 31">
            <a:extLst>
              <a:ext uri="{FF2B5EF4-FFF2-40B4-BE49-F238E27FC236}">
                <a16:creationId xmlns:a16="http://schemas.microsoft.com/office/drawing/2014/main" id="{4C8D6480-DA5B-46B6-A48A-066982696AC1}"/>
              </a:ext>
            </a:extLst>
          </p:cNvPr>
          <p:cNvSpPr>
            <a:spLocks noChangeShapeType="1"/>
          </p:cNvSpPr>
          <p:nvPr userDrawn="1"/>
        </p:nvSpPr>
        <p:spPr bwMode="auto">
          <a:xfrm>
            <a:off x="0" y="1219200"/>
            <a:ext cx="9144000" cy="0"/>
          </a:xfrm>
          <a:prstGeom prst="line">
            <a:avLst/>
          </a:prstGeom>
          <a:noFill/>
          <a:ln w="19050">
            <a:solidFill>
              <a:schemeClr val="folHlink"/>
            </a:solidFill>
            <a:round/>
            <a:headEnd/>
            <a:tailEnd/>
          </a:ln>
          <a:effectLst/>
        </p:spPr>
        <p:txBody>
          <a:bodyPr/>
          <a:lstStyle/>
          <a:p>
            <a:pPr eaLnBrk="1" hangingPunct="1">
              <a:defRPr/>
            </a:pPr>
            <a:endParaRPr lang="en-US" dirty="0">
              <a:ln>
                <a:solidFill>
                  <a:srgbClr val="92D050"/>
                </a:solidFill>
              </a:ln>
              <a:latin typeface="Arial" charset="0"/>
            </a:endParaRPr>
          </a:p>
        </p:txBody>
      </p:sp>
      <p:sp>
        <p:nvSpPr>
          <p:cNvPr id="1056" name="Text Box 32">
            <a:extLst>
              <a:ext uri="{FF2B5EF4-FFF2-40B4-BE49-F238E27FC236}">
                <a16:creationId xmlns:a16="http://schemas.microsoft.com/office/drawing/2014/main" id="{5439CFDB-A880-43FC-9906-F19B7EB4072D}"/>
              </a:ext>
            </a:extLst>
          </p:cNvPr>
          <p:cNvSpPr txBox="1">
            <a:spLocks noChangeArrowheads="1"/>
          </p:cNvSpPr>
          <p:nvPr userDrawn="1"/>
        </p:nvSpPr>
        <p:spPr bwMode="auto">
          <a:xfrm>
            <a:off x="8634413" y="6445250"/>
            <a:ext cx="433387" cy="336550"/>
          </a:xfrm>
          <a:prstGeom prst="rect">
            <a:avLst/>
          </a:prstGeom>
          <a:noFill/>
          <a:ln w="9525">
            <a:noFill/>
            <a:miter lim="800000"/>
            <a:headEnd/>
            <a:tailEnd/>
          </a:ln>
          <a:effec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B4919967-436E-41F2-A579-24F1B84DD45E}" type="slidenum">
              <a:rPr lang="en-US" altLang="en-US" sz="1600">
                <a:solidFill>
                  <a:srgbClr val="0099FF"/>
                </a:solidFill>
              </a:rPr>
              <a:pPr eaLnBrk="1" hangingPunct="1">
                <a:defRPr/>
              </a:pPr>
              <a:t>‹#›</a:t>
            </a:fld>
            <a:endParaRPr lang="en-US" altLang="en-US" sz="1600">
              <a:solidFill>
                <a:srgbClr val="0099FF"/>
              </a:solidFill>
            </a:endParaRPr>
          </a:p>
        </p:txBody>
      </p:sp>
      <p:pic>
        <p:nvPicPr>
          <p:cNvPr id="1033" name="Picture 34" descr="dch_logo_pms299_ALT2012">
            <a:extLst>
              <a:ext uri="{FF2B5EF4-FFF2-40B4-BE49-F238E27FC236}">
                <a16:creationId xmlns:a16="http://schemas.microsoft.com/office/drawing/2014/main" id="{09BE4658-0416-43D6-9771-3A2EF27AC02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248400"/>
            <a:ext cx="2001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5974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b="1">
          <a:solidFill>
            <a:schemeClr val="bg1"/>
          </a:solidFill>
          <a:latin typeface="+mj-lt"/>
          <a:ea typeface="+mj-ea"/>
          <a:cs typeface="+mj-cs"/>
        </a:defRPr>
      </a:lvl1pPr>
      <a:lvl2pPr algn="l" rtl="0" eaLnBrk="0" fontAlgn="base" hangingPunct="0">
        <a:spcBef>
          <a:spcPct val="0"/>
        </a:spcBef>
        <a:spcAft>
          <a:spcPct val="0"/>
        </a:spcAft>
        <a:defRPr sz="4000" b="1">
          <a:solidFill>
            <a:schemeClr val="bg1"/>
          </a:solidFill>
          <a:latin typeface="Arial Narrow" pitchFamily="34" charset="0"/>
        </a:defRPr>
      </a:lvl2pPr>
      <a:lvl3pPr algn="l" rtl="0" eaLnBrk="0" fontAlgn="base" hangingPunct="0">
        <a:spcBef>
          <a:spcPct val="0"/>
        </a:spcBef>
        <a:spcAft>
          <a:spcPct val="0"/>
        </a:spcAft>
        <a:defRPr sz="4000" b="1">
          <a:solidFill>
            <a:schemeClr val="bg1"/>
          </a:solidFill>
          <a:latin typeface="Arial Narrow" pitchFamily="34" charset="0"/>
        </a:defRPr>
      </a:lvl3pPr>
      <a:lvl4pPr algn="l" rtl="0" eaLnBrk="0" fontAlgn="base" hangingPunct="0">
        <a:spcBef>
          <a:spcPct val="0"/>
        </a:spcBef>
        <a:spcAft>
          <a:spcPct val="0"/>
        </a:spcAft>
        <a:defRPr sz="4000" b="1">
          <a:solidFill>
            <a:schemeClr val="bg1"/>
          </a:solidFill>
          <a:latin typeface="Arial Narrow" pitchFamily="34" charset="0"/>
        </a:defRPr>
      </a:lvl4pPr>
      <a:lvl5pPr algn="l" rtl="0" eaLnBrk="0" fontAlgn="base" hangingPunct="0">
        <a:spcBef>
          <a:spcPct val="0"/>
        </a:spcBef>
        <a:spcAft>
          <a:spcPct val="0"/>
        </a:spcAft>
        <a:defRPr sz="4000" b="1">
          <a:solidFill>
            <a:schemeClr val="bg1"/>
          </a:solidFill>
          <a:latin typeface="Arial Narrow" pitchFamily="34" charset="0"/>
        </a:defRPr>
      </a:lvl5pPr>
      <a:lvl6pPr marL="457200" algn="l" rtl="0" fontAlgn="base">
        <a:spcBef>
          <a:spcPct val="0"/>
        </a:spcBef>
        <a:spcAft>
          <a:spcPct val="0"/>
        </a:spcAft>
        <a:defRPr sz="4000" b="1">
          <a:solidFill>
            <a:schemeClr val="bg1"/>
          </a:solidFill>
          <a:latin typeface="Arial Narrow" pitchFamily="34" charset="0"/>
        </a:defRPr>
      </a:lvl6pPr>
      <a:lvl7pPr marL="914400" algn="l" rtl="0" fontAlgn="base">
        <a:spcBef>
          <a:spcPct val="0"/>
        </a:spcBef>
        <a:spcAft>
          <a:spcPct val="0"/>
        </a:spcAft>
        <a:defRPr sz="4000" b="1">
          <a:solidFill>
            <a:schemeClr val="bg1"/>
          </a:solidFill>
          <a:latin typeface="Arial Narrow" pitchFamily="34" charset="0"/>
        </a:defRPr>
      </a:lvl7pPr>
      <a:lvl8pPr marL="1371600" algn="l" rtl="0" fontAlgn="base">
        <a:spcBef>
          <a:spcPct val="0"/>
        </a:spcBef>
        <a:spcAft>
          <a:spcPct val="0"/>
        </a:spcAft>
        <a:defRPr sz="4000" b="1">
          <a:solidFill>
            <a:schemeClr val="bg1"/>
          </a:solidFill>
          <a:latin typeface="Arial Narrow" pitchFamily="34" charset="0"/>
        </a:defRPr>
      </a:lvl8pPr>
      <a:lvl9pPr marL="1828800" algn="l" rtl="0" fontAlgn="base">
        <a:spcBef>
          <a:spcPct val="0"/>
        </a:spcBef>
        <a:spcAft>
          <a:spcPct val="0"/>
        </a:spcAft>
        <a:defRPr sz="4000" b="1">
          <a:solidFill>
            <a:schemeClr val="bg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3200">
          <a:solidFill>
            <a:schemeClr val="tx1"/>
          </a:solidFill>
          <a:latin typeface="+mn-lt"/>
        </a:defRPr>
      </a:lvl5pPr>
      <a:lvl6pPr marL="2514600" indent="-228600" algn="l" rtl="0" fontAlgn="base">
        <a:spcBef>
          <a:spcPct val="20000"/>
        </a:spcBef>
        <a:spcAft>
          <a:spcPct val="0"/>
        </a:spcAft>
        <a:buChar char="»"/>
        <a:defRPr sz="3200">
          <a:solidFill>
            <a:schemeClr val="tx1"/>
          </a:solidFill>
          <a:latin typeface="+mn-lt"/>
        </a:defRPr>
      </a:lvl6pPr>
      <a:lvl7pPr marL="2971800" indent="-228600" algn="l" rtl="0" fontAlgn="base">
        <a:spcBef>
          <a:spcPct val="20000"/>
        </a:spcBef>
        <a:spcAft>
          <a:spcPct val="0"/>
        </a:spcAft>
        <a:buChar char="»"/>
        <a:defRPr sz="3200">
          <a:solidFill>
            <a:schemeClr val="tx1"/>
          </a:solidFill>
          <a:latin typeface="+mn-lt"/>
        </a:defRPr>
      </a:lvl7pPr>
      <a:lvl8pPr marL="3429000" indent="-228600" algn="l" rtl="0" fontAlgn="base">
        <a:spcBef>
          <a:spcPct val="20000"/>
        </a:spcBef>
        <a:spcAft>
          <a:spcPct val="0"/>
        </a:spcAft>
        <a:buChar char="»"/>
        <a:defRPr sz="3200">
          <a:solidFill>
            <a:schemeClr val="tx1"/>
          </a:solidFill>
          <a:latin typeface="+mn-lt"/>
        </a:defRPr>
      </a:lvl8pPr>
      <a:lvl9pPr marL="3886200" indent="-228600" algn="l"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mailto:rdugger@dch.gov" TargetMode="External"/><Relationship Id="rId7" Type="http://schemas.openxmlformats.org/officeDocument/2006/relationships/hyperlink" Target="mailto:Ahasan@dch.ga.gov" TargetMode="External"/><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hyperlink" Target="mailto:vstelly@dch.ga.gov" TargetMode="External"/><Relationship Id="rId5" Type="http://schemas.openxmlformats.org/officeDocument/2006/relationships/hyperlink" Target="mailto:carolyn.porter@dch.ga.gov" TargetMode="External"/><Relationship Id="rId4" Type="http://schemas.openxmlformats.org/officeDocument/2006/relationships/hyperlink" Target="mailto:jill.crump@dch.ga.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39">
            <a:extLst>
              <a:ext uri="{FF2B5EF4-FFF2-40B4-BE49-F238E27FC236}">
                <a16:creationId xmlns:a16="http://schemas.microsoft.com/office/drawing/2014/main" id="{98872D3F-0047-455B-AE58-708DBBC63E98}"/>
              </a:ext>
            </a:extLst>
          </p:cNvPr>
          <p:cNvSpPr>
            <a:spLocks noGrp="1" noChangeArrowheads="1"/>
          </p:cNvSpPr>
          <p:nvPr>
            <p:ph type="subTitle" idx="1"/>
          </p:nvPr>
        </p:nvSpPr>
        <p:spPr>
          <a:xfrm>
            <a:off x="0" y="0"/>
            <a:ext cx="9296400" cy="7010400"/>
          </a:xfrm>
          <a:solidFill>
            <a:schemeClr val="bg1"/>
          </a:solidFill>
        </p:spPr>
        <p:txBody>
          <a:bodyPr/>
          <a:lstStyle/>
          <a:p>
            <a:pPr eaLnBrk="1" hangingPunct="1"/>
            <a:endParaRPr lang="en-US" altLang="en-US"/>
          </a:p>
        </p:txBody>
      </p:sp>
      <p:pic>
        <p:nvPicPr>
          <p:cNvPr id="4099" name="Picture 87" descr="PPTdesignC">
            <a:extLst>
              <a:ext uri="{FF2B5EF4-FFF2-40B4-BE49-F238E27FC236}">
                <a16:creationId xmlns:a16="http://schemas.microsoft.com/office/drawing/2014/main" id="{5FA13CFA-0D63-41E1-ADEE-50CD0E96C0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369425" cy="702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90">
            <a:extLst>
              <a:ext uri="{FF2B5EF4-FFF2-40B4-BE49-F238E27FC236}">
                <a16:creationId xmlns:a16="http://schemas.microsoft.com/office/drawing/2014/main" id="{8424C8EA-88E7-4969-AAFB-4AC8F4ADBAE1}"/>
              </a:ext>
            </a:extLst>
          </p:cNvPr>
          <p:cNvSpPr>
            <a:spLocks noChangeArrowheads="1"/>
          </p:cNvSpPr>
          <p:nvPr/>
        </p:nvSpPr>
        <p:spPr bwMode="auto">
          <a:xfrm>
            <a:off x="304800" y="4724400"/>
            <a:ext cx="8305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3200">
                <a:solidFill>
                  <a:schemeClr val="tx1"/>
                </a:solidFill>
                <a:latin typeface="Arial Narrow" panose="020B0606020202030204" pitchFamily="34" charset="0"/>
              </a:defRPr>
            </a:lvl9pPr>
          </a:lstStyle>
          <a:p>
            <a:pPr>
              <a:spcBef>
                <a:spcPts val="0"/>
              </a:spcBef>
            </a:pPr>
            <a:r>
              <a:rPr lang="en-US" altLang="en-US" sz="2400" dirty="0">
                <a:solidFill>
                  <a:schemeClr val="bg1"/>
                </a:solidFill>
              </a:rPr>
              <a:t>Presented by: 	</a:t>
            </a:r>
            <a:r>
              <a:rPr lang="en-US" sz="1800" dirty="0">
                <a:solidFill>
                  <a:schemeClr val="bg1"/>
                </a:solidFill>
                <a:latin typeface="Arial" panose="020B0604020202020204" pitchFamily="34" charset="0"/>
                <a:ea typeface="Calibri" panose="020F0502020204030204" pitchFamily="34" charset="0"/>
              </a:rPr>
              <a:t>Rebecca Dugger, MHA, MA, ACPAR, APM, MCMP-II, SSBBP</a:t>
            </a:r>
            <a:endParaRPr lang="en-US" sz="1800" dirty="0">
              <a:solidFill>
                <a:schemeClr val="bg1"/>
              </a:solidFill>
              <a:latin typeface="Calibri" panose="020F0502020204030204" pitchFamily="34" charset="0"/>
              <a:ea typeface="Calibri" panose="020F0502020204030204" pitchFamily="34" charset="0"/>
            </a:endParaRPr>
          </a:p>
          <a:p>
            <a:pPr eaLnBrk="1" hangingPunct="1">
              <a:spcAft>
                <a:spcPct val="30000"/>
              </a:spcAft>
              <a:buFontTx/>
              <a:buNone/>
            </a:pPr>
            <a:r>
              <a:rPr lang="en-US" altLang="en-US" sz="1800" i="1" dirty="0">
                <a:solidFill>
                  <a:schemeClr val="bg1"/>
                </a:solidFill>
                <a:latin typeface="Calibri" panose="020F0502020204030204" pitchFamily="34" charset="0"/>
                <a:cs typeface="Times New Roman" panose="02020603050405020304" pitchFamily="18" charset="0"/>
              </a:rPr>
              <a:t>		Director, Program and  Community Support </a:t>
            </a:r>
          </a:p>
          <a:p>
            <a:pPr>
              <a:spcBef>
                <a:spcPct val="0"/>
              </a:spcBef>
              <a:buFontTx/>
              <a:buNone/>
            </a:pPr>
            <a:r>
              <a:rPr lang="en-US" altLang="en-US" sz="1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		Service Delivery and Administration</a:t>
            </a:r>
            <a:endParaRPr lang="en-US" altLang="en-US" sz="1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Bef>
                <a:spcPct val="0"/>
              </a:spcBef>
              <a:buFontTx/>
              <a:buNone/>
            </a:pPr>
            <a:r>
              <a:rPr lang="en-US" altLang="en-US" sz="1800" i="1" dirty="0">
                <a:solidFill>
                  <a:schemeClr val="bg1"/>
                </a:solidFill>
                <a:latin typeface="Calibri" panose="020F0502020204030204" pitchFamily="34" charset="0"/>
                <a:cs typeface="Times New Roman" panose="02020603050405020304" pitchFamily="18" charset="0"/>
              </a:rPr>
              <a:t>		Georgia Department of Community Health</a:t>
            </a:r>
            <a:endParaRPr lang="en-US" altLang="en-US" sz="1800" dirty="0">
              <a:solidFill>
                <a:schemeClr val="bg1"/>
              </a:solidFill>
              <a:latin typeface="Calibri" panose="020F0502020204030204" pitchFamily="34" charset="0"/>
              <a:cs typeface="Calibri" panose="020F0502020204030204" pitchFamily="34" charset="0"/>
            </a:endParaRPr>
          </a:p>
          <a:p>
            <a:pPr eaLnBrk="1" hangingPunct="1">
              <a:lnSpc>
                <a:spcPct val="80000"/>
              </a:lnSpc>
              <a:spcAft>
                <a:spcPct val="30000"/>
              </a:spcAft>
              <a:buFontTx/>
              <a:buNone/>
            </a:pPr>
            <a:endParaRPr lang="en-US" altLang="en-US" sz="2400" dirty="0">
              <a:solidFill>
                <a:schemeClr val="bg1"/>
              </a:solidFill>
            </a:endParaRPr>
          </a:p>
          <a:p>
            <a:pPr eaLnBrk="1" hangingPunct="1">
              <a:lnSpc>
                <a:spcPct val="80000"/>
              </a:lnSpc>
              <a:spcAft>
                <a:spcPct val="30000"/>
              </a:spcAft>
              <a:buFontTx/>
              <a:buNone/>
            </a:pPr>
            <a:endParaRPr lang="en-US" altLang="en-US" sz="2400" dirty="0">
              <a:solidFill>
                <a:schemeClr val="bg1"/>
              </a:solidFill>
            </a:endParaRPr>
          </a:p>
          <a:p>
            <a:pPr eaLnBrk="1" hangingPunct="1">
              <a:lnSpc>
                <a:spcPct val="80000"/>
              </a:lnSpc>
              <a:buFontTx/>
              <a:buNone/>
            </a:pPr>
            <a:endParaRPr lang="en-US" altLang="en-US" sz="2000" dirty="0">
              <a:solidFill>
                <a:schemeClr val="bg1"/>
              </a:solidFill>
            </a:endParaRPr>
          </a:p>
        </p:txBody>
      </p:sp>
      <p:sp>
        <p:nvSpPr>
          <p:cNvPr id="4101" name="Rectangle 93">
            <a:extLst>
              <a:ext uri="{FF2B5EF4-FFF2-40B4-BE49-F238E27FC236}">
                <a16:creationId xmlns:a16="http://schemas.microsoft.com/office/drawing/2014/main" id="{A2C7B3E6-527E-4511-90AA-A16E54638E1C}"/>
              </a:ext>
            </a:extLst>
          </p:cNvPr>
          <p:cNvSpPr>
            <a:spLocks noChangeArrowheads="1"/>
          </p:cNvSpPr>
          <p:nvPr/>
        </p:nvSpPr>
        <p:spPr bwMode="auto">
          <a:xfrm>
            <a:off x="152400" y="5257800"/>
            <a:ext cx="8915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3200">
                <a:solidFill>
                  <a:schemeClr val="tx1"/>
                </a:solidFill>
                <a:latin typeface="Arial Narrow" panose="020B0606020202030204" pitchFamily="34" charset="0"/>
              </a:defRPr>
            </a:lvl9pPr>
          </a:lstStyle>
          <a:p>
            <a:pPr eaLnBrk="1" hangingPunct="1">
              <a:lnSpc>
                <a:spcPct val="80000"/>
              </a:lnSpc>
              <a:buFontTx/>
              <a:buNone/>
            </a:pPr>
            <a:endParaRPr lang="en-US" altLang="en-US" sz="1600" b="1">
              <a:solidFill>
                <a:schemeClr val="bg1"/>
              </a:solidFill>
            </a:endParaRPr>
          </a:p>
        </p:txBody>
      </p:sp>
      <p:sp>
        <p:nvSpPr>
          <p:cNvPr id="4102" name="Rectangle 94">
            <a:extLst>
              <a:ext uri="{FF2B5EF4-FFF2-40B4-BE49-F238E27FC236}">
                <a16:creationId xmlns:a16="http://schemas.microsoft.com/office/drawing/2014/main" id="{05A1E95C-8B36-44E5-B443-3D3F91FCBEBC}"/>
              </a:ext>
            </a:extLst>
          </p:cNvPr>
          <p:cNvSpPr>
            <a:spLocks noChangeArrowheads="1"/>
          </p:cNvSpPr>
          <p:nvPr/>
        </p:nvSpPr>
        <p:spPr bwMode="auto">
          <a:xfrm>
            <a:off x="7620000" y="6477000"/>
            <a:ext cx="1600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3200">
                <a:solidFill>
                  <a:schemeClr val="tx1"/>
                </a:solidFill>
                <a:latin typeface="Arial Narrow" panose="020B0606020202030204" pitchFamily="34" charset="0"/>
              </a:defRPr>
            </a:lvl9pPr>
          </a:lstStyle>
          <a:p>
            <a:pPr eaLnBrk="1" hangingPunct="1">
              <a:lnSpc>
                <a:spcPct val="80000"/>
              </a:lnSpc>
              <a:spcAft>
                <a:spcPct val="30000"/>
              </a:spcAft>
              <a:buFontTx/>
              <a:buNone/>
            </a:pPr>
            <a:r>
              <a:rPr lang="en-US" altLang="en-US" sz="1800" dirty="0">
                <a:solidFill>
                  <a:schemeClr val="bg1"/>
                </a:solidFill>
              </a:rPr>
              <a:t>Date:02/16/2022 </a:t>
            </a:r>
          </a:p>
          <a:p>
            <a:pPr eaLnBrk="1" hangingPunct="1">
              <a:lnSpc>
                <a:spcPct val="80000"/>
              </a:lnSpc>
              <a:buFontTx/>
              <a:buNone/>
            </a:pPr>
            <a:endParaRPr lang="en-US" altLang="en-US" sz="1800" dirty="0">
              <a:solidFill>
                <a:schemeClr val="bg1"/>
              </a:solidFill>
            </a:endParaRPr>
          </a:p>
        </p:txBody>
      </p:sp>
      <p:pic>
        <p:nvPicPr>
          <p:cNvPr id="4103" name="Picture 95" descr="PPT_2011_collage">
            <a:extLst>
              <a:ext uri="{FF2B5EF4-FFF2-40B4-BE49-F238E27FC236}">
                <a16:creationId xmlns:a16="http://schemas.microsoft.com/office/drawing/2014/main" id="{49A5067B-80E9-4EAF-B4AE-DD8340900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2536825"/>
            <a:ext cx="9424988"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97" descr="dch_logo_pms299_ALT2012_REVRS">
            <a:extLst>
              <a:ext uri="{FF2B5EF4-FFF2-40B4-BE49-F238E27FC236}">
                <a16:creationId xmlns:a16="http://schemas.microsoft.com/office/drawing/2014/main" id="{EFCD5CDD-FCC5-4E8B-AD48-2EC0F13330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965" y="228600"/>
            <a:ext cx="200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9">
            <a:extLst>
              <a:ext uri="{FF2B5EF4-FFF2-40B4-BE49-F238E27FC236}">
                <a16:creationId xmlns:a16="http://schemas.microsoft.com/office/drawing/2014/main" id="{56F99BEF-4AEB-4CF2-9BD5-91E3A7BF9A4F}"/>
              </a:ext>
            </a:extLst>
          </p:cNvPr>
          <p:cNvSpPr txBox="1">
            <a:spLocks noChangeArrowheads="1"/>
          </p:cNvSpPr>
          <p:nvPr/>
        </p:nvSpPr>
        <p:spPr bwMode="auto">
          <a:xfrm>
            <a:off x="1827517" y="1219200"/>
            <a:ext cx="599394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Narrow" panose="020B0606020202030204" pitchFamily="34" charset="0"/>
              </a:defRPr>
            </a:lvl1pPr>
            <a:lvl2pPr marL="742950" indent="-285750">
              <a:spcBef>
                <a:spcPct val="20000"/>
              </a:spcBef>
              <a:buChar char="–"/>
              <a:defRPr sz="2800">
                <a:solidFill>
                  <a:schemeClr val="tx1"/>
                </a:solidFill>
                <a:latin typeface="Arial Narrow" panose="020B0606020202030204" pitchFamily="34" charset="0"/>
              </a:defRPr>
            </a:lvl2pPr>
            <a:lvl3pPr marL="1143000" indent="-228600">
              <a:spcBef>
                <a:spcPct val="20000"/>
              </a:spcBef>
              <a:buChar char="•"/>
              <a:defRPr sz="2400">
                <a:solidFill>
                  <a:schemeClr val="tx1"/>
                </a:solidFill>
                <a:latin typeface="Arial Narrow" panose="020B0606020202030204" pitchFamily="34" charset="0"/>
              </a:defRPr>
            </a:lvl3pPr>
            <a:lvl4pPr marL="1600200" indent="-228600">
              <a:spcBef>
                <a:spcPct val="20000"/>
              </a:spcBef>
              <a:buChar char="–"/>
              <a:defRPr sz="2000">
                <a:solidFill>
                  <a:schemeClr val="tx1"/>
                </a:solidFill>
                <a:latin typeface="Arial Narrow" panose="020B0606020202030204" pitchFamily="34" charset="0"/>
              </a:defRPr>
            </a:lvl4pPr>
            <a:lvl5pPr marL="2057400" indent="-228600">
              <a:spcBef>
                <a:spcPct val="20000"/>
              </a:spcBef>
              <a:buChar char="»"/>
              <a:defRPr sz="3200">
                <a:solidFill>
                  <a:schemeClr val="tx1"/>
                </a:solidFill>
                <a:latin typeface="Arial Narrow" panose="020B0606020202030204" pitchFamily="34" charset="0"/>
              </a:defRPr>
            </a:lvl5pPr>
            <a:lvl6pPr marL="2514600" indent="-228600" eaLnBrk="0" fontAlgn="base" hangingPunct="0">
              <a:spcBef>
                <a:spcPct val="20000"/>
              </a:spcBef>
              <a:spcAft>
                <a:spcPct val="0"/>
              </a:spcAft>
              <a:buChar char="»"/>
              <a:defRPr sz="3200">
                <a:solidFill>
                  <a:schemeClr val="tx1"/>
                </a:solidFill>
                <a:latin typeface="Arial Narrow" panose="020B0606020202030204" pitchFamily="34" charset="0"/>
              </a:defRPr>
            </a:lvl6pPr>
            <a:lvl7pPr marL="2971800" indent="-228600" eaLnBrk="0" fontAlgn="base" hangingPunct="0">
              <a:spcBef>
                <a:spcPct val="20000"/>
              </a:spcBef>
              <a:spcAft>
                <a:spcPct val="0"/>
              </a:spcAft>
              <a:buChar char="»"/>
              <a:defRPr sz="3200">
                <a:solidFill>
                  <a:schemeClr val="tx1"/>
                </a:solidFill>
                <a:latin typeface="Arial Narrow" panose="020B0606020202030204" pitchFamily="34" charset="0"/>
              </a:defRPr>
            </a:lvl7pPr>
            <a:lvl8pPr marL="3429000" indent="-228600" eaLnBrk="0" fontAlgn="base" hangingPunct="0">
              <a:spcBef>
                <a:spcPct val="20000"/>
              </a:spcBef>
              <a:spcAft>
                <a:spcPct val="0"/>
              </a:spcAft>
              <a:buChar char="»"/>
              <a:defRPr sz="3200">
                <a:solidFill>
                  <a:schemeClr val="tx1"/>
                </a:solidFill>
                <a:latin typeface="Arial Narrow" panose="020B0606020202030204" pitchFamily="34" charset="0"/>
              </a:defRPr>
            </a:lvl8pPr>
            <a:lvl9pPr marL="3886200" indent="-228600" eaLnBrk="0" fontAlgn="base" hangingPunct="0">
              <a:spcBef>
                <a:spcPct val="20000"/>
              </a:spcBef>
              <a:spcAft>
                <a:spcPct val="0"/>
              </a:spcAft>
              <a:buChar char="»"/>
              <a:defRPr sz="3200">
                <a:solidFill>
                  <a:schemeClr val="tx1"/>
                </a:solidFill>
                <a:latin typeface="Arial Narrow" panose="020B0606020202030204" pitchFamily="34" charset="0"/>
              </a:defRPr>
            </a:lvl9pPr>
          </a:lstStyle>
          <a:p>
            <a:pPr eaLnBrk="1" hangingPunct="1">
              <a:spcBef>
                <a:spcPct val="0"/>
              </a:spcBef>
              <a:buFontTx/>
              <a:buNone/>
            </a:pPr>
            <a:r>
              <a:rPr lang="en-US" altLang="en-US" sz="4800" dirty="0">
                <a:solidFill>
                  <a:schemeClr val="bg1"/>
                </a:solidFill>
              </a:rPr>
              <a:t>Network Meeting Updates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8DBC-06FF-45DB-988A-70CB22907AA4}"/>
              </a:ext>
            </a:extLst>
          </p:cNvPr>
          <p:cNvSpPr>
            <a:spLocks noGrp="1"/>
          </p:cNvSpPr>
          <p:nvPr>
            <p:ph type="title"/>
          </p:nvPr>
        </p:nvSpPr>
        <p:spPr/>
        <p:txBody>
          <a:bodyPr/>
          <a:lstStyle/>
          <a:p>
            <a:r>
              <a:rPr lang="en-US" dirty="0"/>
              <a:t>Banner Message for Rate Increase</a:t>
            </a:r>
          </a:p>
        </p:txBody>
      </p:sp>
      <p:pic>
        <p:nvPicPr>
          <p:cNvPr id="5" name="Content Placeholder 4">
            <a:extLst>
              <a:ext uri="{FF2B5EF4-FFF2-40B4-BE49-F238E27FC236}">
                <a16:creationId xmlns:a16="http://schemas.microsoft.com/office/drawing/2014/main" id="{3E3E43DC-55C9-4A38-8880-F714BEB76231}"/>
              </a:ext>
            </a:extLst>
          </p:cNvPr>
          <p:cNvPicPr>
            <a:picLocks noGrp="1" noChangeAspect="1"/>
          </p:cNvPicPr>
          <p:nvPr>
            <p:ph idx="1"/>
          </p:nvPr>
        </p:nvPicPr>
        <p:blipFill>
          <a:blip r:embed="rId2"/>
          <a:stretch>
            <a:fillRect/>
          </a:stretch>
        </p:blipFill>
        <p:spPr>
          <a:xfrm>
            <a:off x="266699" y="1518213"/>
            <a:ext cx="8610601" cy="4720216"/>
          </a:xfrm>
        </p:spPr>
      </p:pic>
    </p:spTree>
    <p:extLst>
      <p:ext uri="{BB962C8B-B14F-4D97-AF65-F5344CB8AC3E}">
        <p14:creationId xmlns:p14="http://schemas.microsoft.com/office/powerpoint/2010/main" val="1321764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A1783-8DF7-4D33-A127-ACBBF03B2EF3}"/>
              </a:ext>
            </a:extLst>
          </p:cNvPr>
          <p:cNvSpPr>
            <a:spLocks noGrp="1"/>
          </p:cNvSpPr>
          <p:nvPr>
            <p:ph type="title"/>
          </p:nvPr>
        </p:nvSpPr>
        <p:spPr>
          <a:xfrm>
            <a:off x="375601" y="133610"/>
            <a:ext cx="2750280" cy="1676603"/>
          </a:xfrm>
        </p:spPr>
        <p:txBody>
          <a:bodyPr>
            <a:normAutofit/>
          </a:bodyPr>
          <a:lstStyle/>
          <a:p>
            <a:r>
              <a:rPr lang="en-US" sz="2400" dirty="0">
                <a:solidFill>
                  <a:schemeClr val="tx1"/>
                </a:solidFill>
              </a:rPr>
              <a:t>EDWP Rate Increase </a:t>
            </a:r>
          </a:p>
        </p:txBody>
      </p:sp>
      <p:sp>
        <p:nvSpPr>
          <p:cNvPr id="9" name="Content Placeholder 8">
            <a:extLst>
              <a:ext uri="{FF2B5EF4-FFF2-40B4-BE49-F238E27FC236}">
                <a16:creationId xmlns:a16="http://schemas.microsoft.com/office/drawing/2014/main" id="{B31AFFB5-3EBE-41DB-A500-BAEB91A524D3}"/>
              </a:ext>
            </a:extLst>
          </p:cNvPr>
          <p:cNvSpPr>
            <a:spLocks noGrp="1"/>
          </p:cNvSpPr>
          <p:nvPr>
            <p:ph idx="1"/>
          </p:nvPr>
        </p:nvSpPr>
        <p:spPr>
          <a:xfrm>
            <a:off x="486698" y="2438401"/>
            <a:ext cx="2750277" cy="3779520"/>
          </a:xfrm>
        </p:spPr>
        <p:txBody>
          <a:bodyPr>
            <a:normAutofit/>
          </a:bodyPr>
          <a:lstStyle/>
          <a:p>
            <a:r>
              <a:rPr lang="en-US" sz="2400" dirty="0"/>
              <a:t>The following are the temporary rate increases for EDWP services. DCH will make the application for the rate increases at the conclusion of the PHE.</a:t>
            </a:r>
          </a:p>
        </p:txBody>
      </p:sp>
      <p:sp>
        <p:nvSpPr>
          <p:cNvPr id="12" name="Rectangle 11">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2"/>
            <a:ext cx="5666994"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119AA571-4A6E-4268-8FB4-112120E5204C}"/>
              </a:ext>
            </a:extLst>
          </p:cNvPr>
          <p:cNvPicPr>
            <a:picLocks noChangeAspect="1"/>
          </p:cNvPicPr>
          <p:nvPr/>
        </p:nvPicPr>
        <p:blipFill rotWithShape="1">
          <a:blip r:embed="rId2"/>
          <a:srcRect t="618" r="-3" b="7545"/>
          <a:stretch/>
        </p:blipFill>
        <p:spPr>
          <a:xfrm>
            <a:off x="3957066" y="640082"/>
            <a:ext cx="4707187" cy="5577838"/>
          </a:xfrm>
          <a:prstGeom prst="rect">
            <a:avLst/>
          </a:prstGeom>
          <a:effectLst/>
        </p:spPr>
      </p:pic>
    </p:spTree>
    <p:extLst>
      <p:ext uri="{BB962C8B-B14F-4D97-AF65-F5344CB8AC3E}">
        <p14:creationId xmlns:p14="http://schemas.microsoft.com/office/powerpoint/2010/main" val="64189709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6B149-6A54-4329-9B2E-6F7BB63CAC8A}"/>
              </a:ext>
            </a:extLst>
          </p:cNvPr>
          <p:cNvSpPr>
            <a:spLocks noGrp="1"/>
          </p:cNvSpPr>
          <p:nvPr>
            <p:ph type="title"/>
          </p:nvPr>
        </p:nvSpPr>
        <p:spPr/>
        <p:txBody>
          <a:bodyPr/>
          <a:lstStyle/>
          <a:p>
            <a:r>
              <a:rPr lang="en-US" dirty="0"/>
              <a:t>ICWP Rate Increase</a:t>
            </a:r>
          </a:p>
        </p:txBody>
      </p:sp>
      <p:pic>
        <p:nvPicPr>
          <p:cNvPr id="5" name="Content Placeholder 4">
            <a:extLst>
              <a:ext uri="{FF2B5EF4-FFF2-40B4-BE49-F238E27FC236}">
                <a16:creationId xmlns:a16="http://schemas.microsoft.com/office/drawing/2014/main" id="{865D5D31-6AAB-4582-85C8-8ED332A41232}"/>
              </a:ext>
            </a:extLst>
          </p:cNvPr>
          <p:cNvPicPr>
            <a:picLocks noGrp="1" noChangeAspect="1"/>
          </p:cNvPicPr>
          <p:nvPr>
            <p:ph idx="1"/>
          </p:nvPr>
        </p:nvPicPr>
        <p:blipFill>
          <a:blip r:embed="rId2"/>
          <a:stretch>
            <a:fillRect/>
          </a:stretch>
        </p:blipFill>
        <p:spPr>
          <a:xfrm>
            <a:off x="457200" y="1166018"/>
            <a:ext cx="3491636" cy="4525963"/>
          </a:xfrm>
        </p:spPr>
      </p:pic>
      <p:pic>
        <p:nvPicPr>
          <p:cNvPr id="7" name="Picture 6">
            <a:extLst>
              <a:ext uri="{FF2B5EF4-FFF2-40B4-BE49-F238E27FC236}">
                <a16:creationId xmlns:a16="http://schemas.microsoft.com/office/drawing/2014/main" id="{41CA772F-A0C9-4076-974A-040C93E4E3D2}"/>
              </a:ext>
            </a:extLst>
          </p:cNvPr>
          <p:cNvPicPr>
            <a:picLocks noChangeAspect="1"/>
          </p:cNvPicPr>
          <p:nvPr/>
        </p:nvPicPr>
        <p:blipFill>
          <a:blip r:embed="rId3"/>
          <a:stretch>
            <a:fillRect/>
          </a:stretch>
        </p:blipFill>
        <p:spPr>
          <a:xfrm>
            <a:off x="4762500" y="1143000"/>
            <a:ext cx="3479979" cy="3200564"/>
          </a:xfrm>
          <a:prstGeom prst="rect">
            <a:avLst/>
          </a:prstGeom>
        </p:spPr>
      </p:pic>
    </p:spTree>
    <p:extLst>
      <p:ext uri="{BB962C8B-B14F-4D97-AF65-F5344CB8AC3E}">
        <p14:creationId xmlns:p14="http://schemas.microsoft.com/office/powerpoint/2010/main" val="359313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718D5-EC4E-4A0E-9ED6-14B8D482686D}"/>
              </a:ext>
            </a:extLst>
          </p:cNvPr>
          <p:cNvSpPr>
            <a:spLocks noGrp="1"/>
          </p:cNvSpPr>
          <p:nvPr>
            <p:ph type="title"/>
          </p:nvPr>
        </p:nvSpPr>
        <p:spPr/>
        <p:txBody>
          <a:bodyPr/>
          <a:lstStyle/>
          <a:p>
            <a:r>
              <a:rPr lang="en-US" dirty="0"/>
              <a:t>Vaccine Mandates</a:t>
            </a:r>
          </a:p>
        </p:txBody>
      </p:sp>
      <p:sp>
        <p:nvSpPr>
          <p:cNvPr id="3" name="Content Placeholder 2">
            <a:extLst>
              <a:ext uri="{FF2B5EF4-FFF2-40B4-BE49-F238E27FC236}">
                <a16:creationId xmlns:a16="http://schemas.microsoft.com/office/drawing/2014/main" id="{0FDF314D-DA86-4BF9-93D1-28B5512926E4}"/>
              </a:ext>
            </a:extLst>
          </p:cNvPr>
          <p:cNvSpPr>
            <a:spLocks noGrp="1"/>
          </p:cNvSpPr>
          <p:nvPr>
            <p:ph idx="1"/>
          </p:nvPr>
        </p:nvSpPr>
        <p:spPr/>
        <p:txBody>
          <a:bodyPr/>
          <a:lstStyle/>
          <a:p>
            <a:r>
              <a:rPr lang="en-US" dirty="0"/>
              <a:t>DCH has not required providers of Home and Community Based Services (HCBS) to enact any kind of vaccine mandates. Other provider types will be required. </a:t>
            </a:r>
          </a:p>
          <a:p>
            <a:endParaRPr lang="en-US" dirty="0"/>
          </a:p>
          <a:p>
            <a:r>
              <a:rPr lang="en-US" dirty="0"/>
              <a:t>See attached FAQ for those provider types. </a:t>
            </a:r>
          </a:p>
          <a:p>
            <a:endParaRPr lang="en-US" dirty="0"/>
          </a:p>
          <a:p>
            <a:r>
              <a:rPr lang="en-US" dirty="0"/>
              <a:t>CMS Guidance- https://www.cms.gov/COVIDvax</a:t>
            </a:r>
          </a:p>
        </p:txBody>
      </p:sp>
    </p:spTree>
    <p:extLst>
      <p:ext uri="{BB962C8B-B14F-4D97-AF65-F5344CB8AC3E}">
        <p14:creationId xmlns:p14="http://schemas.microsoft.com/office/powerpoint/2010/main" val="383445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2D3D-A2C4-4561-83CA-4B434BE6DFC7}"/>
              </a:ext>
            </a:extLst>
          </p:cNvPr>
          <p:cNvSpPr>
            <a:spLocks noGrp="1"/>
          </p:cNvSpPr>
          <p:nvPr>
            <p:ph type="title"/>
          </p:nvPr>
        </p:nvSpPr>
        <p:spPr/>
        <p:txBody>
          <a:bodyPr/>
          <a:lstStyle/>
          <a:p>
            <a:r>
              <a:rPr lang="en-US" dirty="0"/>
              <a:t>Ruling in Brief</a:t>
            </a:r>
          </a:p>
        </p:txBody>
      </p:sp>
      <p:pic>
        <p:nvPicPr>
          <p:cNvPr id="5" name="Content Placeholder 4">
            <a:extLst>
              <a:ext uri="{FF2B5EF4-FFF2-40B4-BE49-F238E27FC236}">
                <a16:creationId xmlns:a16="http://schemas.microsoft.com/office/drawing/2014/main" id="{DE3EBAFB-A2D6-4B97-8314-78AFA6C54F74}"/>
              </a:ext>
            </a:extLst>
          </p:cNvPr>
          <p:cNvPicPr>
            <a:picLocks noGrp="1" noChangeAspect="1"/>
          </p:cNvPicPr>
          <p:nvPr>
            <p:ph idx="1"/>
          </p:nvPr>
        </p:nvPicPr>
        <p:blipFill>
          <a:blip r:embed="rId2"/>
          <a:stretch>
            <a:fillRect/>
          </a:stretch>
        </p:blipFill>
        <p:spPr>
          <a:xfrm>
            <a:off x="623956" y="2059536"/>
            <a:ext cx="7463735" cy="3409772"/>
          </a:xfrm>
        </p:spPr>
      </p:pic>
    </p:spTree>
    <p:extLst>
      <p:ext uri="{BB962C8B-B14F-4D97-AF65-F5344CB8AC3E}">
        <p14:creationId xmlns:p14="http://schemas.microsoft.com/office/powerpoint/2010/main" val="205421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5CA0-ED7B-4851-9649-EE7EC5C6D60D}"/>
              </a:ext>
            </a:extLst>
          </p:cNvPr>
          <p:cNvSpPr>
            <a:spLocks noGrp="1"/>
          </p:cNvSpPr>
          <p:nvPr>
            <p:ph type="title"/>
          </p:nvPr>
        </p:nvSpPr>
        <p:spPr/>
        <p:txBody>
          <a:bodyPr/>
          <a:lstStyle/>
          <a:p>
            <a:r>
              <a:rPr lang="en-US" dirty="0"/>
              <a:t>Questions</a:t>
            </a:r>
          </a:p>
        </p:txBody>
      </p:sp>
      <p:pic>
        <p:nvPicPr>
          <p:cNvPr id="4" name="Content Placeholder 6">
            <a:extLst>
              <a:ext uri="{FF2B5EF4-FFF2-40B4-BE49-F238E27FC236}">
                <a16:creationId xmlns:a16="http://schemas.microsoft.com/office/drawing/2014/main" id="{0B0376A1-6FD4-40C4-BF91-D426CC71A6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9125" y="1929606"/>
            <a:ext cx="3724275" cy="3810000"/>
          </a:xfrm>
        </p:spPr>
      </p:pic>
      <p:sp>
        <p:nvSpPr>
          <p:cNvPr id="5" name="TextBox 4">
            <a:extLst>
              <a:ext uri="{FF2B5EF4-FFF2-40B4-BE49-F238E27FC236}">
                <a16:creationId xmlns:a16="http://schemas.microsoft.com/office/drawing/2014/main" id="{933D5117-A855-4F95-84E3-B9980002D8AD}"/>
              </a:ext>
            </a:extLst>
          </p:cNvPr>
          <p:cNvSpPr txBox="1"/>
          <p:nvPr/>
        </p:nvSpPr>
        <p:spPr>
          <a:xfrm>
            <a:off x="4486275" y="2143125"/>
            <a:ext cx="4276725" cy="3970318"/>
          </a:xfrm>
          <a:prstGeom prst="rect">
            <a:avLst/>
          </a:prstGeom>
          <a:noFill/>
        </p:spPr>
        <p:txBody>
          <a:bodyPr wrap="square" rtlCol="0">
            <a:spAutoFit/>
          </a:bodyPr>
          <a:lstStyle/>
          <a:p>
            <a:r>
              <a:rPr lang="en-US" dirty="0"/>
              <a:t>Rebecca Dugger, Director- </a:t>
            </a:r>
            <a:r>
              <a:rPr lang="en-US" dirty="0">
                <a:hlinkClick r:id="rId3"/>
              </a:rPr>
              <a:t>rdugger@dch.gov</a:t>
            </a:r>
            <a:endParaRPr lang="en-US" dirty="0"/>
          </a:p>
          <a:p>
            <a:endParaRPr lang="en-US" dirty="0"/>
          </a:p>
          <a:p>
            <a:r>
              <a:rPr lang="en-US" dirty="0"/>
              <a:t>Jill Crump - EDWP/CCSP </a:t>
            </a:r>
            <a:r>
              <a:rPr lang="en-US" dirty="0">
                <a:hlinkClick r:id="rId4"/>
              </a:rPr>
              <a:t>jill.crump@dch.ga.gov</a:t>
            </a:r>
            <a:endParaRPr lang="en-US" dirty="0"/>
          </a:p>
          <a:p>
            <a:endParaRPr lang="en-US" dirty="0"/>
          </a:p>
          <a:p>
            <a:r>
              <a:rPr lang="en-US" dirty="0"/>
              <a:t>Carolyn Porter- EDWP/SOURCE </a:t>
            </a:r>
            <a:r>
              <a:rPr lang="en-US" dirty="0">
                <a:hlinkClick r:id="rId5"/>
              </a:rPr>
              <a:t>carolyn.porter@dch.ga.gov</a:t>
            </a:r>
            <a:endParaRPr lang="en-US" dirty="0"/>
          </a:p>
          <a:p>
            <a:endParaRPr lang="en-US" dirty="0"/>
          </a:p>
          <a:p>
            <a:r>
              <a:rPr lang="en-US" dirty="0"/>
              <a:t>Vonnie Stelly- ICWP </a:t>
            </a:r>
            <a:r>
              <a:rPr lang="en-US" dirty="0">
                <a:hlinkClick r:id="rId6"/>
              </a:rPr>
              <a:t>vstelly@dch.ga.gov</a:t>
            </a:r>
            <a:endParaRPr lang="en-US" dirty="0"/>
          </a:p>
          <a:p>
            <a:endParaRPr lang="en-US" dirty="0"/>
          </a:p>
          <a:p>
            <a:r>
              <a:rPr lang="en-US" dirty="0"/>
              <a:t>Atiya Hasan- Provider enrollment </a:t>
            </a:r>
            <a:r>
              <a:rPr lang="en-US" dirty="0">
                <a:hlinkClick r:id="rId7"/>
              </a:rPr>
              <a:t>Ahasan@dch.ga.gov</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90833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PTdesignD">
            <a:extLst>
              <a:ext uri="{FF2B5EF4-FFF2-40B4-BE49-F238E27FC236}">
                <a16:creationId xmlns:a16="http://schemas.microsoft.com/office/drawing/2014/main" id="{0774AFC6-2F06-4A28-A649-734BD3332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385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a:extLst>
              <a:ext uri="{FF2B5EF4-FFF2-40B4-BE49-F238E27FC236}">
                <a16:creationId xmlns:a16="http://schemas.microsoft.com/office/drawing/2014/main" id="{DAF117CB-A8BD-44C8-8FCF-ECDBF0DC9EF0}"/>
              </a:ext>
            </a:extLst>
          </p:cNvPr>
          <p:cNvSpPr>
            <a:spLocks noGrp="1" noChangeArrowheads="1"/>
          </p:cNvSpPr>
          <p:nvPr>
            <p:ph idx="1"/>
          </p:nvPr>
        </p:nvSpPr>
        <p:spPr>
          <a:xfrm>
            <a:off x="457200" y="2133602"/>
            <a:ext cx="8229600" cy="3992563"/>
          </a:xfrm>
        </p:spPr>
        <p:txBody>
          <a:bodyPr/>
          <a:lstStyle/>
          <a:p>
            <a:pPr algn="ctr" eaLnBrk="1" hangingPunct="1">
              <a:buFontTx/>
              <a:buNone/>
            </a:pPr>
            <a:r>
              <a:rPr lang="en-US" altLang="en-US" sz="4000" b="1">
                <a:solidFill>
                  <a:schemeClr val="bg1"/>
                </a:solidFill>
              </a:rPr>
              <a:t>Mission</a:t>
            </a:r>
          </a:p>
          <a:p>
            <a:pPr algn="ctr">
              <a:buFontTx/>
              <a:buNone/>
            </a:pPr>
            <a:r>
              <a:rPr lang="en-US" altLang="en-US">
                <a:solidFill>
                  <a:schemeClr val="bg1"/>
                </a:solidFill>
              </a:rPr>
              <a:t>   The mission of the Department of Community Health is to provide access to affordable, quality health care to Georgians through effective planning, purchasing, </a:t>
            </a:r>
            <a:br>
              <a:rPr lang="en-US" altLang="en-US">
                <a:solidFill>
                  <a:schemeClr val="bg1"/>
                </a:solidFill>
              </a:rPr>
            </a:br>
            <a:r>
              <a:rPr lang="en-US" altLang="en-US">
                <a:solidFill>
                  <a:schemeClr val="bg1"/>
                </a:solidFill>
              </a:rPr>
              <a:t>and oversight.</a:t>
            </a:r>
          </a:p>
          <a:p>
            <a:pPr algn="ctr" eaLnBrk="1" hangingPunct="1">
              <a:buFontTx/>
              <a:buNone/>
            </a:pPr>
            <a:endParaRPr lang="en-US" altLang="en-US" sz="2400" b="1" i="1">
              <a:solidFill>
                <a:schemeClr val="bg1"/>
              </a:solidFill>
            </a:endParaRPr>
          </a:p>
          <a:p>
            <a:pPr algn="ctr" eaLnBrk="1" hangingPunct="1">
              <a:buFontTx/>
              <a:buNone/>
            </a:pPr>
            <a:r>
              <a:rPr lang="en-US" altLang="en-US" b="1" i="1">
                <a:solidFill>
                  <a:schemeClr val="bg1"/>
                </a:solidFill>
              </a:rPr>
              <a:t>We are dedicated to A Healthy Georgia.</a:t>
            </a:r>
          </a:p>
        </p:txBody>
      </p:sp>
      <p:pic>
        <p:nvPicPr>
          <p:cNvPr id="5124" name="Picture 9" descr="dch_logo_pms299_ALT2012_REVRS">
            <a:extLst>
              <a:ext uri="{FF2B5EF4-FFF2-40B4-BE49-F238E27FC236}">
                <a16:creationId xmlns:a16="http://schemas.microsoft.com/office/drawing/2014/main" id="{817712AE-3220-4895-8C23-854EAF057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5" y="228600"/>
            <a:ext cx="200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PPTdesignD">
            <a:extLst>
              <a:ext uri="{FF2B5EF4-FFF2-40B4-BE49-F238E27FC236}">
                <a16:creationId xmlns:a16="http://schemas.microsoft.com/office/drawing/2014/main" id="{0774AFC6-2F06-4A28-A649-734BD3332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385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8">
            <a:extLst>
              <a:ext uri="{FF2B5EF4-FFF2-40B4-BE49-F238E27FC236}">
                <a16:creationId xmlns:a16="http://schemas.microsoft.com/office/drawing/2014/main" id="{DAF117CB-A8BD-44C8-8FCF-ECDBF0DC9EF0}"/>
              </a:ext>
            </a:extLst>
          </p:cNvPr>
          <p:cNvSpPr>
            <a:spLocks noGrp="1" noChangeArrowheads="1"/>
          </p:cNvSpPr>
          <p:nvPr>
            <p:ph idx="1"/>
          </p:nvPr>
        </p:nvSpPr>
        <p:spPr>
          <a:xfrm>
            <a:off x="457200" y="1801020"/>
            <a:ext cx="8229600" cy="3992563"/>
          </a:xfrm>
        </p:spPr>
        <p:txBody>
          <a:bodyPr/>
          <a:lstStyle/>
          <a:p>
            <a:pPr algn="ctr" eaLnBrk="1" hangingPunct="1">
              <a:buFontTx/>
              <a:buNone/>
            </a:pPr>
            <a:r>
              <a:rPr lang="en-US" altLang="en-US" sz="4000" b="1" dirty="0">
                <a:solidFill>
                  <a:schemeClr val="bg1"/>
                </a:solidFill>
              </a:rPr>
              <a:t>Purpose</a:t>
            </a:r>
          </a:p>
          <a:p>
            <a:pPr algn="ctr">
              <a:buFontTx/>
              <a:buNone/>
            </a:pPr>
            <a:r>
              <a:rPr lang="en-US" altLang="en-US" dirty="0">
                <a:solidFill>
                  <a:schemeClr val="bg1"/>
                </a:solidFill>
              </a:rPr>
              <a:t>   Shaping the future of A Healthy Georgia by improving access and ensuring quality to strengthen the communities we serve.</a:t>
            </a:r>
            <a:endParaRPr lang="en-US" altLang="en-US" b="1" i="1" dirty="0">
              <a:solidFill>
                <a:schemeClr val="bg1"/>
              </a:solidFill>
            </a:endParaRPr>
          </a:p>
        </p:txBody>
      </p:sp>
      <p:pic>
        <p:nvPicPr>
          <p:cNvPr id="5124" name="Picture 9" descr="dch_logo_pms299_ALT2012_REVRS">
            <a:extLst>
              <a:ext uri="{FF2B5EF4-FFF2-40B4-BE49-F238E27FC236}">
                <a16:creationId xmlns:a16="http://schemas.microsoft.com/office/drawing/2014/main" id="{817712AE-3220-4895-8C23-854EAF057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5" y="228600"/>
            <a:ext cx="200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10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a:extLst>
              <a:ext uri="{FF2B5EF4-FFF2-40B4-BE49-F238E27FC236}">
                <a16:creationId xmlns:a16="http://schemas.microsoft.com/office/drawing/2014/main" id="{981359E4-D235-4B75-AAE6-75D7C1EDAFA0}"/>
              </a:ext>
            </a:extLst>
          </p:cNvPr>
          <p:cNvSpPr>
            <a:spLocks noGrp="1" noChangeArrowheads="1"/>
          </p:cNvSpPr>
          <p:nvPr>
            <p:ph idx="1"/>
          </p:nvPr>
        </p:nvSpPr>
        <p:spPr>
          <a:xfrm>
            <a:off x="762000" y="2514600"/>
            <a:ext cx="7924800" cy="2514600"/>
          </a:xfrm>
        </p:spPr>
        <p:txBody>
          <a:bodyPr/>
          <a:lstStyle/>
          <a:p>
            <a:pPr algn="ctr" eaLnBrk="1" hangingPunct="1">
              <a:buFontTx/>
              <a:buNone/>
            </a:pPr>
            <a:r>
              <a:rPr lang="en-US" altLang="en-US" b="1"/>
              <a:t>Title or Chapter Slide </a:t>
            </a:r>
          </a:p>
          <a:p>
            <a:pPr algn="ctr" eaLnBrk="1" hangingPunct="1">
              <a:buFontTx/>
              <a:buNone/>
            </a:pPr>
            <a:r>
              <a:rPr lang="en-US" altLang="en-US" b="1"/>
              <a:t>(use as needed; feel free to delete) </a:t>
            </a:r>
          </a:p>
        </p:txBody>
      </p:sp>
      <p:pic>
        <p:nvPicPr>
          <p:cNvPr id="6147" name="Picture 18" descr="PPTdesign_ChapterSlide">
            <a:extLst>
              <a:ext uri="{FF2B5EF4-FFF2-40B4-BE49-F238E27FC236}">
                <a16:creationId xmlns:a16="http://schemas.microsoft.com/office/drawing/2014/main" id="{DDE209D1-22DD-42F2-83F9-AF27CABF5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9" descr="dch_logo_pms299_ALT2012_REVRS">
            <a:extLst>
              <a:ext uri="{FF2B5EF4-FFF2-40B4-BE49-F238E27FC236}">
                <a16:creationId xmlns:a16="http://schemas.microsoft.com/office/drawing/2014/main" id="{53D60ECF-904B-4F8F-BE27-5B72F0F0D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5" y="228600"/>
            <a:ext cx="20018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173A72FC-2EE2-4D1D-AC00-50C7B876C67D}"/>
              </a:ext>
            </a:extLst>
          </p:cNvPr>
          <p:cNvSpPr txBox="1">
            <a:spLocks noChangeArrowheads="1"/>
          </p:cNvSpPr>
          <p:nvPr/>
        </p:nvSpPr>
        <p:spPr bwMode="auto">
          <a:xfrm>
            <a:off x="457200" y="914402"/>
            <a:ext cx="8229600" cy="5211763"/>
          </a:xfrm>
          <a:prstGeom prst="rect">
            <a:avLst/>
          </a:prstGeom>
          <a:noFill/>
          <a:ln w="9525">
            <a:noFill/>
            <a:miter lim="800000"/>
            <a:headEnd/>
            <a:tailEnd/>
          </a:ln>
          <a:effectLst/>
        </p:spPr>
        <p:txBody>
          <a:bodyPr/>
          <a:lstStyle/>
          <a:p>
            <a:pPr marL="342900" indent="-342900" algn="ctr">
              <a:spcBef>
                <a:spcPct val="20000"/>
              </a:spcBef>
              <a:defRPr/>
            </a:pPr>
            <a:r>
              <a:rPr lang="en-US" sz="3200" kern="0" dirty="0"/>
              <a:t>Outline</a:t>
            </a:r>
          </a:p>
          <a:p>
            <a:pPr marL="342900" indent="-342900">
              <a:spcBef>
                <a:spcPct val="20000"/>
              </a:spcBef>
              <a:defRPr/>
            </a:pPr>
            <a:endParaRPr lang="en-US" sz="1600" kern="0" dirty="0"/>
          </a:p>
          <a:p>
            <a:pPr marL="342900" indent="-342900" algn="ctr">
              <a:spcBef>
                <a:spcPct val="20000"/>
              </a:spcBef>
              <a:defRPr/>
            </a:pPr>
            <a:r>
              <a:rPr lang="en-US" sz="2800" kern="0" dirty="0"/>
              <a:t>Appendix K</a:t>
            </a:r>
          </a:p>
          <a:p>
            <a:pPr marL="342900" indent="-342900" algn="ctr">
              <a:spcBef>
                <a:spcPct val="20000"/>
              </a:spcBef>
              <a:defRPr/>
            </a:pPr>
            <a:endParaRPr lang="en-US" sz="2800" kern="0" dirty="0"/>
          </a:p>
          <a:p>
            <a:pPr marL="342900" indent="-342900" algn="ctr">
              <a:spcBef>
                <a:spcPct val="20000"/>
              </a:spcBef>
              <a:defRPr/>
            </a:pPr>
            <a:r>
              <a:rPr lang="en-US" sz="2800" kern="0" dirty="0"/>
              <a:t>Advertising of EDWP- “Structured Family Caregiving”</a:t>
            </a:r>
          </a:p>
          <a:p>
            <a:pPr marL="342900" indent="-342900" algn="ctr">
              <a:spcBef>
                <a:spcPct val="20000"/>
              </a:spcBef>
              <a:defRPr/>
            </a:pPr>
            <a:endParaRPr lang="en-US" sz="2800" kern="0" dirty="0"/>
          </a:p>
          <a:p>
            <a:pPr marL="342900" indent="-342900" algn="ctr">
              <a:spcBef>
                <a:spcPct val="20000"/>
              </a:spcBef>
              <a:defRPr/>
            </a:pPr>
            <a:r>
              <a:rPr lang="en-US" sz="2800" kern="0" dirty="0"/>
              <a:t>Vaccine Mandates</a:t>
            </a:r>
          </a:p>
          <a:p>
            <a:pPr marL="342900" indent="-342900" algn="ctr">
              <a:spcBef>
                <a:spcPct val="20000"/>
              </a:spcBef>
              <a:defRPr/>
            </a:pPr>
            <a:endParaRPr lang="en-US" sz="2800" kern="0" dirty="0"/>
          </a:p>
          <a:p>
            <a:pPr marL="342900" indent="-342900" algn="ctr">
              <a:spcBef>
                <a:spcPct val="20000"/>
              </a:spcBef>
              <a:defRPr/>
            </a:pPr>
            <a:r>
              <a:rPr lang="en-US" sz="2800" kern="0" dirty="0"/>
              <a:t>Rate Increase</a:t>
            </a:r>
          </a:p>
          <a:p>
            <a:pPr marL="342900" indent="-342900" algn="ctr">
              <a:spcBef>
                <a:spcPct val="20000"/>
              </a:spcBef>
              <a:defRPr/>
            </a:pPr>
            <a:r>
              <a:rPr lang="en-US" sz="2800" kern="0" dirty="0"/>
              <a:t> </a:t>
            </a:r>
          </a:p>
        </p:txBody>
      </p:sp>
    </p:spTree>
    <p:extLst>
      <p:ext uri="{BB962C8B-B14F-4D97-AF65-F5344CB8AC3E}">
        <p14:creationId xmlns:p14="http://schemas.microsoft.com/office/powerpoint/2010/main" val="377384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61B0-8386-49F2-A85A-EB72C4A2D6C8}"/>
              </a:ext>
            </a:extLst>
          </p:cNvPr>
          <p:cNvSpPr>
            <a:spLocks noGrp="1"/>
          </p:cNvSpPr>
          <p:nvPr>
            <p:ph type="title"/>
          </p:nvPr>
        </p:nvSpPr>
        <p:spPr/>
        <p:txBody>
          <a:bodyPr/>
          <a:lstStyle/>
          <a:p>
            <a:r>
              <a:rPr lang="en-US" dirty="0"/>
              <a:t>Appendix K</a:t>
            </a:r>
          </a:p>
        </p:txBody>
      </p:sp>
      <p:sp>
        <p:nvSpPr>
          <p:cNvPr id="3" name="Content Placeholder 2">
            <a:extLst>
              <a:ext uri="{FF2B5EF4-FFF2-40B4-BE49-F238E27FC236}">
                <a16:creationId xmlns:a16="http://schemas.microsoft.com/office/drawing/2014/main" id="{A6B25960-22A1-453A-98CD-CB899415EEBD}"/>
              </a:ext>
            </a:extLst>
          </p:cNvPr>
          <p:cNvSpPr>
            <a:spLocks noGrp="1"/>
          </p:cNvSpPr>
          <p:nvPr>
            <p:ph idx="1"/>
          </p:nvPr>
        </p:nvSpPr>
        <p:spPr/>
        <p:txBody>
          <a:bodyPr/>
          <a:lstStyle/>
          <a:p>
            <a:r>
              <a:rPr lang="en-US" dirty="0"/>
              <a:t>Provisions contained within the Appendix K are in effect until the end of the PHE.</a:t>
            </a:r>
          </a:p>
          <a:p>
            <a:r>
              <a:rPr lang="en-US" dirty="0"/>
              <a:t>The state has submitted an amendment to adjust the roll-back period for another  6 months following the official conclusion of the PHE. </a:t>
            </a:r>
          </a:p>
          <a:p>
            <a:r>
              <a:rPr lang="en-US" dirty="0"/>
              <a:t>Services and provisions will vary. Please review all Banner messages, emails and training regarding this matter.</a:t>
            </a:r>
          </a:p>
        </p:txBody>
      </p:sp>
    </p:spTree>
    <p:extLst>
      <p:ext uri="{BB962C8B-B14F-4D97-AF65-F5344CB8AC3E}">
        <p14:creationId xmlns:p14="http://schemas.microsoft.com/office/powerpoint/2010/main" val="187841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00E34-B81E-443F-93C3-C10A445A6F93}"/>
              </a:ext>
            </a:extLst>
          </p:cNvPr>
          <p:cNvSpPr>
            <a:spLocks noGrp="1"/>
          </p:cNvSpPr>
          <p:nvPr>
            <p:ph type="title"/>
          </p:nvPr>
        </p:nvSpPr>
        <p:spPr/>
        <p:txBody>
          <a:bodyPr/>
          <a:lstStyle/>
          <a:p>
            <a:r>
              <a:rPr lang="en-US" sz="2400" dirty="0"/>
              <a:t>Part I 106. General Conditions of Participation As general conditions of participation, all enrolled providers must:</a:t>
            </a:r>
            <a:br>
              <a:rPr lang="en-US" sz="2400" dirty="0"/>
            </a:br>
            <a:endParaRPr lang="en-US" sz="2400" dirty="0"/>
          </a:p>
        </p:txBody>
      </p:sp>
      <p:sp>
        <p:nvSpPr>
          <p:cNvPr id="3" name="Content Placeholder 2">
            <a:extLst>
              <a:ext uri="{FF2B5EF4-FFF2-40B4-BE49-F238E27FC236}">
                <a16:creationId xmlns:a16="http://schemas.microsoft.com/office/drawing/2014/main" id="{7A19DAC2-96FA-447E-8C8F-1098B9EB9D67}"/>
              </a:ext>
            </a:extLst>
          </p:cNvPr>
          <p:cNvSpPr>
            <a:spLocks noGrp="1"/>
          </p:cNvSpPr>
          <p:nvPr>
            <p:ph idx="1"/>
          </p:nvPr>
        </p:nvSpPr>
        <p:spPr/>
        <p:txBody>
          <a:bodyPr/>
          <a:lstStyle/>
          <a:p>
            <a:pPr marL="0" indent="0">
              <a:buNone/>
            </a:pPr>
            <a:r>
              <a:rPr lang="en-US" sz="1800" dirty="0"/>
              <a:t>E) Not contact, </a:t>
            </a:r>
            <a:r>
              <a:rPr lang="en-US" sz="1800" dirty="0">
                <a:highlight>
                  <a:srgbClr val="FFFF00"/>
                </a:highlight>
              </a:rPr>
              <a:t>provide gratuities or advertise “free” services to Medicaid or PeachCare for Kids members for the purpose of soliciting members’ requests for services</a:t>
            </a:r>
            <a:r>
              <a:rPr lang="en-US" sz="1800" dirty="0"/>
              <a:t>. Any activity such as obtaining a list of Medicaid or PeachCare for Kids members </a:t>
            </a:r>
            <a:r>
              <a:rPr lang="en-US" sz="1800" dirty="0">
                <a:highlight>
                  <a:srgbClr val="FFFF00"/>
                </a:highlight>
              </a:rPr>
              <a:t>or canvassing neighborhoods for direct contact with Medicaid or PeachCare for Kids members is prohibited</a:t>
            </a:r>
            <a:r>
              <a:rPr lang="en-US" sz="1800" dirty="0"/>
              <a:t>. Any offer or payment of remuneration, whether direct, indirect, overt, covert, in cash or in kind, in return for the referral of a Medicaid or PeachCare for Kids member is also prohibited. It is not the intent of this provision to interfere with the normal pattern of quality medical care that results in follow-up treatment. Direct contact of patients for follow-up visits is not considered solicitation, nor is an acknowledgment that the provider accepts Medicaid/PeachCare for Kids patients.</a:t>
            </a:r>
          </a:p>
          <a:p>
            <a:pPr marL="0" indent="0">
              <a:buNone/>
            </a:pPr>
            <a:endParaRPr lang="en-US" sz="1800" dirty="0"/>
          </a:p>
          <a:p>
            <a:pPr marL="0" indent="0">
              <a:buNone/>
            </a:pPr>
            <a:r>
              <a:rPr lang="en-US" sz="1800" dirty="0"/>
              <a:t> F) Allow Medicaid or PeachCare for Kids members the opportunity to choose freely among available enrolled providers. It is not the intent of this provision to preclude referrals to other enrolled providers when medically necessary. </a:t>
            </a:r>
          </a:p>
        </p:txBody>
      </p:sp>
    </p:spTree>
    <p:extLst>
      <p:ext uri="{BB962C8B-B14F-4D97-AF65-F5344CB8AC3E}">
        <p14:creationId xmlns:p14="http://schemas.microsoft.com/office/powerpoint/2010/main" val="314413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F1B-BEE6-41C8-A9DC-86AEF430126D}"/>
              </a:ext>
            </a:extLst>
          </p:cNvPr>
          <p:cNvSpPr>
            <a:spLocks noGrp="1"/>
          </p:cNvSpPr>
          <p:nvPr>
            <p:ph type="title"/>
          </p:nvPr>
        </p:nvSpPr>
        <p:spPr/>
        <p:txBody>
          <a:bodyPr/>
          <a:lstStyle/>
          <a:p>
            <a:r>
              <a:rPr lang="en-US" dirty="0"/>
              <a:t>Advertising Do’s</a:t>
            </a:r>
          </a:p>
        </p:txBody>
      </p:sp>
      <p:sp>
        <p:nvSpPr>
          <p:cNvPr id="3" name="Content Placeholder 2">
            <a:extLst>
              <a:ext uri="{FF2B5EF4-FFF2-40B4-BE49-F238E27FC236}">
                <a16:creationId xmlns:a16="http://schemas.microsoft.com/office/drawing/2014/main" id="{8A979C76-FE52-487A-A6D8-E4213F9307C8}"/>
              </a:ext>
            </a:extLst>
          </p:cNvPr>
          <p:cNvSpPr>
            <a:spLocks noGrp="1"/>
          </p:cNvSpPr>
          <p:nvPr>
            <p:ph idx="1"/>
          </p:nvPr>
        </p:nvSpPr>
        <p:spPr/>
        <p:txBody>
          <a:bodyPr/>
          <a:lstStyle/>
          <a:p>
            <a:r>
              <a:rPr lang="en-US" dirty="0"/>
              <a:t>What is the service ?</a:t>
            </a:r>
          </a:p>
          <a:p>
            <a:r>
              <a:rPr lang="en-US" dirty="0"/>
              <a:t>What are the qualifications to participate ?</a:t>
            </a:r>
          </a:p>
          <a:p>
            <a:r>
              <a:rPr lang="en-US" dirty="0"/>
              <a:t>What are the expectations of caregivers ?</a:t>
            </a:r>
          </a:p>
          <a:p>
            <a:r>
              <a:rPr lang="en-US" dirty="0"/>
              <a:t>How to apply ?</a:t>
            </a:r>
          </a:p>
          <a:p>
            <a:endParaRPr lang="en-US" dirty="0"/>
          </a:p>
        </p:txBody>
      </p:sp>
      <p:pic>
        <p:nvPicPr>
          <p:cNvPr id="4" name="Picture 3">
            <a:extLst>
              <a:ext uri="{FF2B5EF4-FFF2-40B4-BE49-F238E27FC236}">
                <a16:creationId xmlns:a16="http://schemas.microsoft.com/office/drawing/2014/main" id="{FBA7E41A-525A-4683-A2E2-802CC38F8CDA}"/>
              </a:ext>
            </a:extLst>
          </p:cNvPr>
          <p:cNvPicPr>
            <a:picLocks noChangeAspect="1"/>
          </p:cNvPicPr>
          <p:nvPr/>
        </p:nvPicPr>
        <p:blipFill>
          <a:blip r:embed="rId2"/>
          <a:stretch>
            <a:fillRect/>
          </a:stretch>
        </p:blipFill>
        <p:spPr>
          <a:xfrm>
            <a:off x="4572000" y="3429000"/>
            <a:ext cx="3359426" cy="3359426"/>
          </a:xfrm>
          <a:prstGeom prst="rect">
            <a:avLst/>
          </a:prstGeom>
          <a:ln>
            <a:noFill/>
          </a:ln>
          <a:effectLst>
            <a:softEdge rad="112500"/>
          </a:effectLst>
        </p:spPr>
      </p:pic>
    </p:spTree>
    <p:extLst>
      <p:ext uri="{BB962C8B-B14F-4D97-AF65-F5344CB8AC3E}">
        <p14:creationId xmlns:p14="http://schemas.microsoft.com/office/powerpoint/2010/main" val="52925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65015-2D11-436E-B40C-06B20F1176E4}"/>
              </a:ext>
            </a:extLst>
          </p:cNvPr>
          <p:cNvSpPr>
            <a:spLocks noGrp="1"/>
          </p:cNvSpPr>
          <p:nvPr>
            <p:ph type="title"/>
          </p:nvPr>
        </p:nvSpPr>
        <p:spPr/>
        <p:txBody>
          <a:bodyPr/>
          <a:lstStyle/>
          <a:p>
            <a:r>
              <a:rPr lang="en-US" dirty="0"/>
              <a:t>Advertising Don’ts</a:t>
            </a:r>
          </a:p>
        </p:txBody>
      </p:sp>
      <p:sp>
        <p:nvSpPr>
          <p:cNvPr id="3" name="Content Placeholder 2">
            <a:extLst>
              <a:ext uri="{FF2B5EF4-FFF2-40B4-BE49-F238E27FC236}">
                <a16:creationId xmlns:a16="http://schemas.microsoft.com/office/drawing/2014/main" id="{E894DF73-0AAE-4A40-83CF-4606B32AA8DA}"/>
              </a:ext>
            </a:extLst>
          </p:cNvPr>
          <p:cNvSpPr>
            <a:spLocks noGrp="1"/>
          </p:cNvSpPr>
          <p:nvPr>
            <p:ph idx="1"/>
          </p:nvPr>
        </p:nvSpPr>
        <p:spPr/>
        <p:txBody>
          <a:bodyPr/>
          <a:lstStyle/>
          <a:p>
            <a:r>
              <a:rPr lang="en-US" dirty="0"/>
              <a:t>Indicate stipends are tax-free</a:t>
            </a:r>
          </a:p>
          <a:p>
            <a:r>
              <a:rPr lang="en-US" dirty="0"/>
              <a:t>Everyone is eligible</a:t>
            </a:r>
          </a:p>
          <a:p>
            <a:r>
              <a:rPr lang="en-US" dirty="0"/>
              <a:t>Imply that SFC is a stand-alone service outside of the EDWP.</a:t>
            </a:r>
          </a:p>
          <a:p>
            <a:r>
              <a:rPr lang="en-US" dirty="0"/>
              <a:t>Make offers for renumeration outside of the stipend paid to caregivers as allowed in the waiver.</a:t>
            </a:r>
          </a:p>
          <a:p>
            <a:endParaRPr lang="en-US" dirty="0"/>
          </a:p>
        </p:txBody>
      </p:sp>
      <p:pic>
        <p:nvPicPr>
          <p:cNvPr id="4" name="Picture 3">
            <a:extLst>
              <a:ext uri="{FF2B5EF4-FFF2-40B4-BE49-F238E27FC236}">
                <a16:creationId xmlns:a16="http://schemas.microsoft.com/office/drawing/2014/main" id="{2E6B211B-4CCA-4E10-866B-2D364ED1E692}"/>
              </a:ext>
            </a:extLst>
          </p:cNvPr>
          <p:cNvPicPr>
            <a:picLocks noChangeAspect="1"/>
          </p:cNvPicPr>
          <p:nvPr/>
        </p:nvPicPr>
        <p:blipFill>
          <a:blip r:embed="rId2"/>
          <a:stretch>
            <a:fillRect/>
          </a:stretch>
        </p:blipFill>
        <p:spPr>
          <a:xfrm>
            <a:off x="4861891" y="5059017"/>
            <a:ext cx="2828748" cy="126931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392579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36E70-C16E-4E27-BA69-FC844CE86D51}"/>
              </a:ext>
            </a:extLst>
          </p:cNvPr>
          <p:cNvSpPr>
            <a:spLocks noGrp="1"/>
          </p:cNvSpPr>
          <p:nvPr>
            <p:ph type="title"/>
          </p:nvPr>
        </p:nvSpPr>
        <p:spPr/>
        <p:txBody>
          <a:bodyPr/>
          <a:lstStyle/>
          <a:p>
            <a:r>
              <a:rPr lang="en-US" dirty="0"/>
              <a:t>Mass Adjustments</a:t>
            </a:r>
          </a:p>
        </p:txBody>
      </p:sp>
      <p:sp>
        <p:nvSpPr>
          <p:cNvPr id="3" name="Content Placeholder 2">
            <a:extLst>
              <a:ext uri="{FF2B5EF4-FFF2-40B4-BE49-F238E27FC236}">
                <a16:creationId xmlns:a16="http://schemas.microsoft.com/office/drawing/2014/main" id="{CBADDC15-326C-4FAA-8143-0FE695221D8B}"/>
              </a:ext>
            </a:extLst>
          </p:cNvPr>
          <p:cNvSpPr>
            <a:spLocks noGrp="1"/>
          </p:cNvSpPr>
          <p:nvPr>
            <p:ph idx="1"/>
          </p:nvPr>
        </p:nvSpPr>
        <p:spPr/>
        <p:txBody>
          <a:bodyPr/>
          <a:lstStyle/>
          <a:p>
            <a:r>
              <a:rPr lang="en-US" dirty="0"/>
              <a:t>Each waiver program has completed the updates to the PAs.</a:t>
            </a:r>
          </a:p>
          <a:p>
            <a:endParaRPr lang="en-US" dirty="0"/>
          </a:p>
          <a:p>
            <a:r>
              <a:rPr lang="en-US" dirty="0"/>
              <a:t>Mass Adjustments have been requested by Gainwell this week.</a:t>
            </a:r>
          </a:p>
          <a:p>
            <a:endParaRPr lang="en-US" dirty="0"/>
          </a:p>
          <a:p>
            <a:r>
              <a:rPr lang="en-US" dirty="0"/>
              <a:t>Adjustments will take 30-60 days to complete. </a:t>
            </a:r>
          </a:p>
        </p:txBody>
      </p:sp>
    </p:spTree>
    <p:extLst>
      <p:ext uri="{BB962C8B-B14F-4D97-AF65-F5344CB8AC3E}">
        <p14:creationId xmlns:p14="http://schemas.microsoft.com/office/powerpoint/2010/main" val="20522257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653</Words>
  <Application>Microsoft Office PowerPoint</Application>
  <PresentationFormat>On-screen Show (4:3)</PresentationFormat>
  <Paragraphs>72</Paragraphs>
  <Slides>15</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Arial Narrow</vt:lpstr>
      <vt:lpstr>Calibri</vt:lpstr>
      <vt:lpstr>Calibri Light</vt:lpstr>
      <vt:lpstr>Office Theme</vt:lpstr>
      <vt:lpstr>Default Design</vt:lpstr>
      <vt:lpstr>PowerPoint Presentation</vt:lpstr>
      <vt:lpstr>PowerPoint Presentation</vt:lpstr>
      <vt:lpstr>PowerPoint Presentation</vt:lpstr>
      <vt:lpstr>PowerPoint Presentation</vt:lpstr>
      <vt:lpstr>Appendix K</vt:lpstr>
      <vt:lpstr>Part I 106. General Conditions of Participation As general conditions of participation, all enrolled providers must: </vt:lpstr>
      <vt:lpstr>Advertising Do’s</vt:lpstr>
      <vt:lpstr>Advertising Don’ts</vt:lpstr>
      <vt:lpstr>Mass Adjustments</vt:lpstr>
      <vt:lpstr>Banner Message for Rate Increase</vt:lpstr>
      <vt:lpstr>EDWP Rate Increase </vt:lpstr>
      <vt:lpstr>ICWP Rate Increase</vt:lpstr>
      <vt:lpstr>Vaccine Mandates</vt:lpstr>
      <vt:lpstr>Ruling in Brief</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Dugger, Rebecca</dc:creator>
  <cp:lastModifiedBy>Andrew Parker</cp:lastModifiedBy>
  <cp:revision>2</cp:revision>
  <dcterms:created xsi:type="dcterms:W3CDTF">2022-02-15T20:49:13Z</dcterms:created>
  <dcterms:modified xsi:type="dcterms:W3CDTF">2022-02-16T19:11:56Z</dcterms:modified>
</cp:coreProperties>
</file>