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55" r:id="rId2"/>
    <p:sldId id="760" r:id="rId3"/>
    <p:sldId id="787" r:id="rId4"/>
    <p:sldId id="773" r:id="rId5"/>
    <p:sldId id="778" r:id="rId6"/>
    <p:sldId id="781" r:id="rId7"/>
    <p:sldId id="788" r:id="rId8"/>
    <p:sldId id="75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84B4AE-BCB0-4022-A829-B3904777404A}">
          <p14:sldIdLst>
            <p14:sldId id="555"/>
            <p14:sldId id="760"/>
            <p14:sldId id="787"/>
            <p14:sldId id="773"/>
            <p14:sldId id="778"/>
            <p14:sldId id="781"/>
            <p14:sldId id="788"/>
            <p14:sldId id="7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CCFFFF"/>
    <a:srgbClr val="0F9CD8"/>
    <a:srgbClr val="FFFFCC"/>
    <a:srgbClr val="F60A0A"/>
    <a:srgbClr val="B6DAE0"/>
    <a:srgbClr val="CCE6EA"/>
    <a:srgbClr val="CCFFCC"/>
    <a:srgbClr val="CCE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506" autoAdjust="0"/>
  </p:normalViewPr>
  <p:slideViewPr>
    <p:cSldViewPr>
      <p:cViewPr varScale="1">
        <p:scale>
          <a:sx n="70" d="100"/>
          <a:sy n="70" d="100"/>
        </p:scale>
        <p:origin x="63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12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6888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t" anchorCtr="0" compatLnSpc="1">
            <a:prstTxWarp prst="textNoShape">
              <a:avLst/>
            </a:prstTxWarp>
          </a:bodyPr>
          <a:lstStyle>
            <a:lvl1pPr defTabSz="915856">
              <a:defRPr sz="1200"/>
            </a:lvl1pPr>
          </a:lstStyle>
          <a:p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8" y="2"/>
            <a:ext cx="3036888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t" anchorCtr="0" compatLnSpc="1">
            <a:prstTxWarp prst="textNoShape">
              <a:avLst/>
            </a:prstTxWarp>
          </a:bodyPr>
          <a:lstStyle>
            <a:lvl1pPr algn="r" defTabSz="915856">
              <a:defRPr sz="1200"/>
            </a:lvl1pPr>
          </a:lstStyle>
          <a:p>
            <a:endParaRPr lang="en-US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7"/>
            <a:ext cx="3036888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b" anchorCtr="0" compatLnSpc="1">
            <a:prstTxWarp prst="textNoShape">
              <a:avLst/>
            </a:prstTxWarp>
          </a:bodyPr>
          <a:lstStyle>
            <a:lvl1pPr defTabSz="915856">
              <a:defRPr sz="1200"/>
            </a:lvl1pPr>
          </a:lstStyle>
          <a:p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8" y="8829677"/>
            <a:ext cx="3036888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b" anchorCtr="0" compatLnSpc="1">
            <a:prstTxWarp prst="textNoShape">
              <a:avLst/>
            </a:prstTxWarp>
          </a:bodyPr>
          <a:lstStyle>
            <a:lvl1pPr algn="r" defTabSz="915856">
              <a:defRPr sz="1200"/>
            </a:lvl1pPr>
          </a:lstStyle>
          <a:p>
            <a:fld id="{60F4F597-D619-448C-86CC-E5ED89AFFE9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39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6888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t" anchorCtr="0" compatLnSpc="1">
            <a:prstTxWarp prst="textNoShape">
              <a:avLst/>
            </a:prstTxWarp>
          </a:bodyPr>
          <a:lstStyle>
            <a:lvl1pPr defTabSz="915856">
              <a:defRPr sz="1200"/>
            </a:lvl1pPr>
          </a:lstStyle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8" y="2"/>
            <a:ext cx="3036888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t" anchorCtr="0" compatLnSpc="1">
            <a:prstTxWarp prst="textNoShape">
              <a:avLst/>
            </a:prstTxWarp>
          </a:bodyPr>
          <a:lstStyle>
            <a:lvl1pPr algn="r" defTabSz="915856">
              <a:defRPr sz="12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7"/>
            <a:ext cx="3036888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b" anchorCtr="0" compatLnSpc="1">
            <a:prstTxWarp prst="textNoShape">
              <a:avLst/>
            </a:prstTxWarp>
          </a:bodyPr>
          <a:lstStyle>
            <a:lvl1pPr defTabSz="915856">
              <a:defRPr sz="1200"/>
            </a:lvl1pPr>
          </a:lstStyle>
          <a:p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8" y="8829677"/>
            <a:ext cx="3036888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b" anchorCtr="0" compatLnSpc="1">
            <a:prstTxWarp prst="textNoShape">
              <a:avLst/>
            </a:prstTxWarp>
          </a:bodyPr>
          <a:lstStyle>
            <a:lvl1pPr algn="r" defTabSz="915856">
              <a:defRPr sz="1200"/>
            </a:lvl1pPr>
          </a:lstStyle>
          <a:p>
            <a:fld id="{E9A09705-AF97-41B3-9FE6-AC49CCE29C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3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09705-AF97-41B3-9FE6-AC49CCE29C4C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87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09705-AF97-41B3-9FE6-AC49CCE29C4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7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15265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30555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F9CD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 </a:t>
            </a:r>
          </a:p>
        </p:txBody>
      </p:sp>
      <p:sp>
        <p:nvSpPr>
          <p:cNvPr id="1028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6106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 </a:t>
            </a:r>
          </a:p>
        </p:txBody>
      </p:sp>
      <p:sp>
        <p:nvSpPr>
          <p:cNvPr id="1049" name="Rectangle 25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4FC0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228600" y="6400800"/>
            <a:ext cx="990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55" name="Line 31"/>
          <p:cNvSpPr>
            <a:spLocks noChangeShapeType="1"/>
          </p:cNvSpPr>
          <p:nvPr userDrawn="1"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 userDrawn="1"/>
        </p:nvSpPr>
        <p:spPr bwMode="auto">
          <a:xfrm>
            <a:off x="8634413" y="6445250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1936BD15-0EB1-4939-9209-9D3EF0E63176}" type="slidenum">
              <a:rPr lang="en-US" sz="1600">
                <a:solidFill>
                  <a:srgbClr val="0099FF"/>
                </a:solidFill>
              </a:rPr>
              <a:pPr/>
              <a:t>‹#›</a:t>
            </a:fld>
            <a:endParaRPr lang="en-US" sz="1600" dirty="0">
              <a:solidFill>
                <a:srgbClr val="0099FF"/>
              </a:solidFill>
            </a:endParaRPr>
          </a:p>
        </p:txBody>
      </p:sp>
      <p:pic>
        <p:nvPicPr>
          <p:cNvPr id="1033" name="Picture 34" descr="dch_logo_pms299_ALT20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248400"/>
            <a:ext cx="200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296400" cy="70104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2051" name="Picture 87" descr="PPTdesign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7" y="14366"/>
            <a:ext cx="9369425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93"/>
          <p:cNvSpPr>
            <a:spLocks noChangeArrowheads="1"/>
          </p:cNvSpPr>
          <p:nvPr/>
        </p:nvSpPr>
        <p:spPr bwMode="auto">
          <a:xfrm>
            <a:off x="152400" y="5257800"/>
            <a:ext cx="891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6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054" name="Rectangle 94"/>
          <p:cNvSpPr>
            <a:spLocks noChangeArrowheads="1"/>
          </p:cNvSpPr>
          <p:nvPr/>
        </p:nvSpPr>
        <p:spPr bwMode="auto">
          <a:xfrm>
            <a:off x="762000" y="6174487"/>
            <a:ext cx="8432007" cy="65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endParaRPr lang="en-US" dirty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2055" name="Picture 95" descr="PPT_2011_coll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5" y="2536825"/>
            <a:ext cx="942498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7" descr="dch_logo_pms299_ALT2012_REVR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963" y="228600"/>
            <a:ext cx="2001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406400" y="1425714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+mn-lt"/>
              </a:rPr>
              <a:t>Electronic Visit Verification</a:t>
            </a:r>
            <a:endParaRPr lang="en-US" sz="2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814B81-7052-4C6E-B2AD-3277953B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49914"/>
            <a:ext cx="93347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</a:rPr>
              <a:t>CCSP / SOURCE Network Meeting</a:t>
            </a:r>
            <a:endParaRPr lang="en-US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8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7773C-4B02-41A1-B1D5-D75CBCCD1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EVV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11498-F256-4883-A65C-2EDC53DB7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96200" cy="639762"/>
          </a:xfrm>
        </p:spPr>
        <p:txBody>
          <a:bodyPr/>
          <a:lstStyle/>
          <a:p>
            <a:r>
              <a:rPr lang="en-US" dirty="0"/>
              <a:t>EVV is federally required under the 21st Century Cures Act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81A79-1550-4F6D-AAEB-5E594FB60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8229600" cy="1823144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srgbClr val="000000"/>
                </a:solidFill>
              </a:rPr>
              <a:t>At a minimum, EVV systems must electronically verify:</a:t>
            </a:r>
            <a:endParaRPr lang="en-US" b="1" dirty="0">
              <a:solidFill>
                <a:srgbClr val="000000"/>
              </a:solidFill>
            </a:endParaRPr>
          </a:p>
          <a:p>
            <a:pPr marL="687388" lvl="0" indent="-344488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Type of service performed</a:t>
            </a:r>
          </a:p>
          <a:p>
            <a:pPr marL="687388" lvl="0" indent="-344488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Individual receiving the service</a:t>
            </a:r>
          </a:p>
          <a:p>
            <a:pPr marL="687388" lvl="0" indent="-344488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Date of the service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74557B-215D-409A-A605-AE8243256426}"/>
              </a:ext>
            </a:extLst>
          </p:cNvPr>
          <p:cNvSpPr txBox="1"/>
          <p:nvPr/>
        </p:nvSpPr>
        <p:spPr>
          <a:xfrm>
            <a:off x="4267200" y="3019938"/>
            <a:ext cx="4495800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8" lvl="0" indent="-344488"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Location of service delivery</a:t>
            </a:r>
          </a:p>
          <a:p>
            <a:pPr marL="687388" lvl="0" indent="-344488"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Individual providing the service</a:t>
            </a:r>
          </a:p>
          <a:p>
            <a:pPr marL="687388" indent="-344488"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Time the service begins and ends</a:t>
            </a:r>
            <a:endParaRPr lang="en-US" sz="2000" dirty="0">
              <a:latin typeface="+mn-lt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08B345F-2EDE-4281-8207-CA9E2348C685}"/>
              </a:ext>
            </a:extLst>
          </p:cNvPr>
          <p:cNvSpPr txBox="1">
            <a:spLocks/>
          </p:cNvSpPr>
          <p:nvPr/>
        </p:nvSpPr>
        <p:spPr bwMode="auto">
          <a:xfrm>
            <a:off x="152400" y="4621594"/>
            <a:ext cx="8229600" cy="124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buFontTx/>
              <a:buNone/>
            </a:pPr>
            <a:r>
              <a:rPr lang="en-US" kern="0" dirty="0"/>
              <a:t>EVV affects members and providers who receive or provide personal support services through Medicaid-funded waiver programs including SOURCE, CCSP, NOW, COMP, ICWP and GAPP.</a:t>
            </a:r>
          </a:p>
        </p:txBody>
      </p:sp>
    </p:spTree>
    <p:extLst>
      <p:ext uri="{BB962C8B-B14F-4D97-AF65-F5344CB8AC3E}">
        <p14:creationId xmlns:p14="http://schemas.microsoft.com/office/powerpoint/2010/main" val="47969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2F0DE-C10E-4F68-8E99-AED957EAC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Benefits for Providers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B883BF-07C4-4F70-A76C-CF59F2C6C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174875"/>
            <a:ext cx="8229600" cy="3951288"/>
          </a:xfrm>
        </p:spPr>
        <p:txBody>
          <a:bodyPr/>
          <a:lstStyle/>
          <a:p>
            <a:r>
              <a:rPr lang="en-US" dirty="0"/>
              <a:t>Improved accountability</a:t>
            </a:r>
          </a:p>
          <a:p>
            <a:r>
              <a:rPr lang="en-US" dirty="0"/>
              <a:t>Reduced billing errors associated with manual processes, potentially lowering claim denial rates</a:t>
            </a:r>
          </a:p>
          <a:p>
            <a:r>
              <a:rPr lang="en-US" dirty="0"/>
              <a:t>Reduced paper due to automated processes</a:t>
            </a:r>
          </a:p>
          <a:p>
            <a:r>
              <a:rPr lang="en-US" dirty="0"/>
              <a:t>Potential to route claims data to GAMMIS</a:t>
            </a:r>
          </a:p>
        </p:txBody>
      </p:sp>
    </p:spTree>
    <p:extLst>
      <p:ext uri="{BB962C8B-B14F-4D97-AF65-F5344CB8AC3E}">
        <p14:creationId xmlns:p14="http://schemas.microsoft.com/office/powerpoint/2010/main" val="194592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2F0DE-C10E-4F68-8E99-AED957EAC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Benefits for Members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E17DE-2CBE-462E-821E-AA8DDFAC4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162800" cy="3951288"/>
          </a:xfrm>
        </p:spPr>
        <p:txBody>
          <a:bodyPr/>
          <a:lstStyle/>
          <a:p>
            <a:r>
              <a:rPr lang="en-US" dirty="0"/>
              <a:t>Ensure in-home aides deliver the services for which they are paid</a:t>
            </a:r>
          </a:p>
          <a:p>
            <a:r>
              <a:rPr lang="en-US" dirty="0"/>
              <a:t>Better member outcomes by improving consistency of care delivery</a:t>
            </a:r>
          </a:p>
          <a:p>
            <a:r>
              <a:rPr lang="en-US" dirty="0"/>
              <a:t>Increased communication and alignment across the care coordination team</a:t>
            </a:r>
          </a:p>
        </p:txBody>
      </p:sp>
    </p:spTree>
    <p:extLst>
      <p:ext uri="{BB962C8B-B14F-4D97-AF65-F5344CB8AC3E}">
        <p14:creationId xmlns:p14="http://schemas.microsoft.com/office/powerpoint/2010/main" val="322587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987E3-FA21-42A0-AC8A-9BBBB9C5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FDAB9CA-D4D3-470D-AE55-6910EBE833A8}"/>
              </a:ext>
            </a:extLst>
          </p:cNvPr>
          <p:cNvCxnSpPr>
            <a:cxnSpLocks/>
          </p:cNvCxnSpPr>
          <p:nvPr/>
        </p:nvCxnSpPr>
        <p:spPr>
          <a:xfrm>
            <a:off x="457200" y="3278086"/>
            <a:ext cx="7955280" cy="0"/>
          </a:xfrm>
          <a:prstGeom prst="line">
            <a:avLst/>
          </a:prstGeom>
          <a:ln w="28575">
            <a:solidFill>
              <a:srgbClr val="0F9CD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20F294A-40D4-4159-8663-94F212CFD681}"/>
              </a:ext>
            </a:extLst>
          </p:cNvPr>
          <p:cNvSpPr txBox="1">
            <a:spLocks/>
          </p:cNvSpPr>
          <p:nvPr/>
        </p:nvSpPr>
        <p:spPr>
          <a:xfrm>
            <a:off x="2659588" y="2819400"/>
            <a:ext cx="2118775" cy="379438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None/>
              <a:tabLst/>
              <a:defRPr sz="1800" b="1" kern="1200">
                <a:solidFill>
                  <a:srgbClr val="005AAA"/>
                </a:solidFill>
                <a:latin typeface="+mn-lt"/>
                <a:ea typeface="28 Days Later" charset="0"/>
                <a:cs typeface="28 Days Later" charset="0"/>
              </a:defRPr>
            </a:lvl1pPr>
            <a:lvl2pPr marL="401638" indent="-182563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SzPct val="60000"/>
              <a:buFont typeface="Courier New" charset="0"/>
              <a:buChar char="o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2pPr>
            <a:lvl3pPr marL="631825" indent="-17780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Char char="•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3pPr>
            <a:lvl4pPr marL="857250" indent="-19685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SzPct val="60000"/>
              <a:buFont typeface="Courier New" charset="0"/>
              <a:buChar char="o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4pPr>
            <a:lvl5pPr marL="1087438" indent="-168275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Char char="•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5pPr>
            <a:lvl6pPr marL="1550988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59AB"/>
              </a:buClr>
              <a:buFont typeface="Arial"/>
              <a:buChar char="•"/>
              <a:tabLst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tabLst/>
              <a:defRPr sz="1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Q4 2017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FA4610F-58A8-4ECA-9F6B-F64CF8B030CB}"/>
              </a:ext>
            </a:extLst>
          </p:cNvPr>
          <p:cNvSpPr txBox="1">
            <a:spLocks/>
          </p:cNvSpPr>
          <p:nvPr/>
        </p:nvSpPr>
        <p:spPr>
          <a:xfrm>
            <a:off x="5014051" y="2831116"/>
            <a:ext cx="1974112" cy="367723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None/>
              <a:tabLst/>
              <a:defRPr sz="1800" b="1" kern="1200">
                <a:solidFill>
                  <a:srgbClr val="005AAA"/>
                </a:solidFill>
                <a:latin typeface="+mn-lt"/>
                <a:ea typeface="28 Days Later" charset="0"/>
                <a:cs typeface="28 Days Later" charset="0"/>
              </a:defRPr>
            </a:lvl1pPr>
            <a:lvl2pPr marL="401638" indent="-182563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SzPct val="60000"/>
              <a:buFont typeface="Courier New" charset="0"/>
              <a:buChar char="o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2pPr>
            <a:lvl3pPr marL="631825" indent="-17780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Char char="•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3pPr>
            <a:lvl4pPr marL="857250" indent="-19685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SzPct val="60000"/>
              <a:buFont typeface="Courier New" charset="0"/>
              <a:buChar char="o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4pPr>
            <a:lvl5pPr marL="1087438" indent="-168275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Char char="•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5pPr>
            <a:lvl6pPr marL="1550988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59AB"/>
              </a:buClr>
              <a:buFont typeface="Arial"/>
              <a:buChar char="•"/>
              <a:tabLst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tabLst/>
              <a:defRPr sz="1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Q2 20</a:t>
            </a:r>
            <a:r>
              <a:rPr lang="en-US" sz="2400" dirty="0">
                <a:solidFill>
                  <a:schemeClr val="tx1"/>
                </a:solidFill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8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06D9AB-5D30-40C3-B542-31028E8E9698}"/>
              </a:ext>
            </a:extLst>
          </p:cNvPr>
          <p:cNvCxnSpPr>
            <a:cxnSpLocks/>
          </p:cNvCxnSpPr>
          <p:nvPr/>
        </p:nvCxnSpPr>
        <p:spPr>
          <a:xfrm>
            <a:off x="3025464" y="3271012"/>
            <a:ext cx="299" cy="640080"/>
          </a:xfrm>
          <a:prstGeom prst="line">
            <a:avLst/>
          </a:prstGeom>
          <a:ln w="28575">
            <a:solidFill>
              <a:srgbClr val="0F9CD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1807DC-3798-413F-80FA-8BB6C6572ECD}"/>
              </a:ext>
            </a:extLst>
          </p:cNvPr>
          <p:cNvCxnSpPr>
            <a:cxnSpLocks/>
          </p:cNvCxnSpPr>
          <p:nvPr/>
        </p:nvCxnSpPr>
        <p:spPr>
          <a:xfrm>
            <a:off x="5529245" y="3271012"/>
            <a:ext cx="299" cy="1371600"/>
          </a:xfrm>
          <a:prstGeom prst="line">
            <a:avLst/>
          </a:prstGeom>
          <a:ln w="28575">
            <a:solidFill>
              <a:srgbClr val="0F9CD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2463F5-C3C3-4840-9773-B273DF5BD983}"/>
              </a:ext>
            </a:extLst>
          </p:cNvPr>
          <p:cNvCxnSpPr>
            <a:cxnSpLocks/>
          </p:cNvCxnSpPr>
          <p:nvPr/>
        </p:nvCxnSpPr>
        <p:spPr>
          <a:xfrm>
            <a:off x="6618283" y="3271012"/>
            <a:ext cx="299" cy="640080"/>
          </a:xfrm>
          <a:prstGeom prst="line">
            <a:avLst/>
          </a:prstGeom>
          <a:ln w="28575">
            <a:solidFill>
              <a:srgbClr val="0F9CD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2352DEE-0856-4BF3-9600-53E345C05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8382000" cy="639762"/>
          </a:xfrm>
        </p:spPr>
        <p:txBody>
          <a:bodyPr/>
          <a:lstStyle/>
          <a:p>
            <a:r>
              <a:rPr lang="en-US" dirty="0"/>
              <a:t>EVV must be implemented by January 1, 2020 for Personal Care Services and January 1, 2023 for Home Health Care Services.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116B6B9D-5825-48AE-8079-26D0E3561D6E}"/>
              </a:ext>
            </a:extLst>
          </p:cNvPr>
          <p:cNvSpPr txBox="1">
            <a:spLocks/>
          </p:cNvSpPr>
          <p:nvPr/>
        </p:nvSpPr>
        <p:spPr>
          <a:xfrm>
            <a:off x="1219200" y="2819400"/>
            <a:ext cx="2118775" cy="379438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None/>
              <a:tabLst/>
              <a:defRPr sz="1800" b="1" kern="1200">
                <a:solidFill>
                  <a:srgbClr val="005AAA"/>
                </a:solidFill>
                <a:latin typeface="+mn-lt"/>
                <a:ea typeface="28 Days Later" charset="0"/>
                <a:cs typeface="28 Days Later" charset="0"/>
              </a:defRPr>
            </a:lvl1pPr>
            <a:lvl2pPr marL="401638" indent="-182563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SzPct val="60000"/>
              <a:buFont typeface="Courier New" charset="0"/>
              <a:buChar char="o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2pPr>
            <a:lvl3pPr marL="631825" indent="-17780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Char char="•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3pPr>
            <a:lvl4pPr marL="857250" indent="-19685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SzPct val="60000"/>
              <a:buFont typeface="Courier New" charset="0"/>
              <a:buChar char="o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4pPr>
            <a:lvl5pPr marL="1087438" indent="-168275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Char char="•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5pPr>
            <a:lvl6pPr marL="1550988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59AB"/>
              </a:buClr>
              <a:buFont typeface="Arial"/>
              <a:buChar char="•"/>
              <a:tabLst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tabLst/>
              <a:defRPr sz="1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Q3 2017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8DB1EDA-8ABD-4CA0-BC47-9AC6D605DAB9}"/>
              </a:ext>
            </a:extLst>
          </p:cNvPr>
          <p:cNvCxnSpPr>
            <a:cxnSpLocks/>
          </p:cNvCxnSpPr>
          <p:nvPr/>
        </p:nvCxnSpPr>
        <p:spPr>
          <a:xfrm>
            <a:off x="1577963" y="3271012"/>
            <a:ext cx="299" cy="1112072"/>
          </a:xfrm>
          <a:prstGeom prst="line">
            <a:avLst/>
          </a:prstGeom>
          <a:ln w="28575">
            <a:solidFill>
              <a:srgbClr val="0F9CD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38CA9B8-AFF8-41BB-93D0-B13E30DF367F}"/>
              </a:ext>
            </a:extLst>
          </p:cNvPr>
          <p:cNvSpPr txBox="1"/>
          <p:nvPr/>
        </p:nvSpPr>
        <p:spPr>
          <a:xfrm>
            <a:off x="1219200" y="4495800"/>
            <a:ext cx="1654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DCH began outreach to stakeholders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361670-516D-4D1B-81C2-DB60169FB8C9}"/>
              </a:ext>
            </a:extLst>
          </p:cNvPr>
          <p:cNvSpPr txBox="1"/>
          <p:nvPr/>
        </p:nvSpPr>
        <p:spPr>
          <a:xfrm>
            <a:off x="4930763" y="4693384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DCH down-selected to 3 vendors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050B13-346B-451D-9E27-82A0882283D1}"/>
              </a:ext>
            </a:extLst>
          </p:cNvPr>
          <p:cNvSpPr txBox="1"/>
          <p:nvPr/>
        </p:nvSpPr>
        <p:spPr>
          <a:xfrm>
            <a:off x="2492363" y="3937337"/>
            <a:ext cx="1654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DCH began the procurement process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552230-242B-4078-B6F5-5E0940A2256E}"/>
              </a:ext>
            </a:extLst>
          </p:cNvPr>
          <p:cNvSpPr txBox="1"/>
          <p:nvPr/>
        </p:nvSpPr>
        <p:spPr>
          <a:xfrm>
            <a:off x="5997563" y="3888336"/>
            <a:ext cx="1654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EVV vendor is onboarded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0ADCDAFB-E3ED-4D16-A143-7B621B850CE6}"/>
              </a:ext>
            </a:extLst>
          </p:cNvPr>
          <p:cNvSpPr txBox="1">
            <a:spLocks/>
          </p:cNvSpPr>
          <p:nvPr/>
        </p:nvSpPr>
        <p:spPr>
          <a:xfrm>
            <a:off x="6224264" y="2831116"/>
            <a:ext cx="1602099" cy="339260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None/>
              <a:tabLst/>
              <a:defRPr sz="1800" b="1" kern="1200">
                <a:solidFill>
                  <a:srgbClr val="005AAA"/>
                </a:solidFill>
                <a:latin typeface="+mn-lt"/>
                <a:ea typeface="28 Days Later" charset="0"/>
                <a:cs typeface="28 Days Later" charset="0"/>
              </a:defRPr>
            </a:lvl1pPr>
            <a:lvl2pPr marL="401638" indent="-182563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SzPct val="60000"/>
              <a:buFont typeface="Courier New" charset="0"/>
              <a:buChar char="o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2pPr>
            <a:lvl3pPr marL="631825" indent="-17780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Char char="•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3pPr>
            <a:lvl4pPr marL="857250" indent="-19685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SzPct val="60000"/>
              <a:buFont typeface="Courier New" charset="0"/>
              <a:buChar char="o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4pPr>
            <a:lvl5pPr marL="1087438" indent="-168275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buClr>
                <a:srgbClr val="005AAA"/>
              </a:buClr>
              <a:buFont typeface="Arial" charset="0"/>
              <a:buChar char="•"/>
              <a:tabLst/>
              <a:defRPr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28 Days Later" charset="0"/>
                <a:cs typeface="28 Days Later" charset="0"/>
              </a:defRPr>
            </a:lvl5pPr>
            <a:lvl6pPr marL="1550988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59AB"/>
              </a:buClr>
              <a:buFont typeface="Arial"/>
              <a:buChar char="•"/>
              <a:tabLst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tabLst/>
              <a:defRPr sz="1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Q3/Q4 20</a:t>
            </a:r>
            <a:r>
              <a:rPr lang="en-US" sz="2400" dirty="0">
                <a:solidFill>
                  <a:schemeClr val="tx1"/>
                </a:solidFill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2106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33FDA-066B-453C-973B-B94CEC64F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been getting the word out…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2A4B6-F7DB-42BC-AC19-2A3225CEF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80772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DCH has been engaging with stakeholders about EVV for about 9 months through:</a:t>
            </a:r>
          </a:p>
          <a:p>
            <a:r>
              <a:rPr lang="en-US" dirty="0"/>
              <a:t>Attending provider association meetings like GACCP and SPADD</a:t>
            </a:r>
          </a:p>
          <a:p>
            <a:r>
              <a:rPr lang="en-US" dirty="0"/>
              <a:t>Presenting at waiver provider meetings through Area Agencies on Aging (AAAs) and the Department of Behavioral Health and Developmental Disabilities (DD provider meetings)</a:t>
            </a:r>
          </a:p>
          <a:p>
            <a:r>
              <a:rPr lang="en-US" dirty="0"/>
              <a:t>Holding public forums, statewide, open to all stakeholders</a:t>
            </a:r>
          </a:p>
          <a:p>
            <a:r>
              <a:rPr lang="en-US" dirty="0"/>
              <a:t>Facilitating an EVV visioning session and conducting one-on-one stakeholder interviews</a:t>
            </a:r>
          </a:p>
          <a:p>
            <a:r>
              <a:rPr lang="en-US" dirty="0"/>
              <a:t>Conducting listening sessions for EVV vendor demonstrations</a:t>
            </a:r>
          </a:p>
        </p:txBody>
      </p:sp>
    </p:spTree>
    <p:extLst>
      <p:ext uri="{BB962C8B-B14F-4D97-AF65-F5344CB8AC3E}">
        <p14:creationId xmlns:p14="http://schemas.microsoft.com/office/powerpoint/2010/main" val="181460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BC373C1-7313-4046-AD03-EE60DE77A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Can Help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D1F53799-5F81-4CC1-8BE1-135053F89C8C}"/>
              </a:ext>
            </a:extLst>
          </p:cNvPr>
          <p:cNvSpPr txBox="1">
            <a:spLocks/>
          </p:cNvSpPr>
          <p:nvPr/>
        </p:nvSpPr>
        <p:spPr bwMode="auto">
          <a:xfrm>
            <a:off x="1752600" y="1812896"/>
            <a:ext cx="7162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/>
              <a:t>Start talking to your employees / aides about EVV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Attend DCH-hosted public forums and regular provider meetings to receive updates of Georgia’s EVV implementation.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Engage with us! Respond to stakeholder surveys you receive and let us know if you have any questions along the way.</a:t>
            </a:r>
          </a:p>
          <a:p>
            <a:pPr marL="0" lvl="0" indent="0">
              <a:buNone/>
            </a:pPr>
            <a:endParaRPr lang="en-US" sz="2800" dirty="0"/>
          </a:p>
          <a:p>
            <a:pPr marL="57150" indent="0">
              <a:buNone/>
            </a:pPr>
            <a:endParaRPr lang="en-US" kern="0" dirty="0">
              <a:solidFill>
                <a:srgbClr val="FF0000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>
              <a:solidFill>
                <a:srgbClr val="FF0000"/>
              </a:solidFill>
            </a:endParaRPr>
          </a:p>
          <a:p>
            <a:pPr marL="57150" indent="0">
              <a:buFontTx/>
              <a:buNone/>
            </a:pPr>
            <a:endParaRPr 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9F47B-D348-4AC0-87F2-5B3564E3ED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12871"/>
            <a:ext cx="795528" cy="6979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4C71FA-EC4E-4FC0-AE7A-2DDFE098258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24"/>
          <a:stretch/>
        </p:blipFill>
        <p:spPr>
          <a:xfrm>
            <a:off x="533400" y="3886200"/>
            <a:ext cx="1103376" cy="7680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0BBAC0-F894-4E79-AEE9-F46DB77FFD7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80" b="22078"/>
          <a:stretch/>
        </p:blipFill>
        <p:spPr>
          <a:xfrm>
            <a:off x="643068" y="1751733"/>
            <a:ext cx="1115568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8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A9D41-EEA8-4400-8B06-2D04223E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A5261-4947-4C49-AD99-5742C8CC4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2600" y="1962135"/>
            <a:ext cx="6324600" cy="3829065"/>
          </a:xfrm>
        </p:spPr>
        <p:txBody>
          <a:bodyPr/>
          <a:lstStyle/>
          <a:p>
            <a:r>
              <a:rPr lang="en-US" b="0" dirty="0"/>
              <a:t>If you have additional questions or suggestions regarding Georgia’s EVV Program, email: </a:t>
            </a:r>
          </a:p>
          <a:p>
            <a:r>
              <a:rPr lang="en-US" dirty="0"/>
              <a:t>evv.medicaid@dch.ga.gov</a:t>
            </a:r>
          </a:p>
          <a:p>
            <a:endParaRPr lang="en-US" dirty="0"/>
          </a:p>
          <a:p>
            <a:r>
              <a:rPr lang="en-US" b="0" dirty="0"/>
              <a:t>You can also visit the EVV webpage for more information:</a:t>
            </a:r>
          </a:p>
          <a:p>
            <a:r>
              <a:rPr lang="en-US" dirty="0"/>
              <a:t>https://dch.georgia.gov/georgia-medicaid-electronic-visit-verification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BE836B-0E26-4BE2-92B7-4DB11CF928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33800"/>
            <a:ext cx="1124712" cy="9448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C8D32A-696E-4731-A3AF-AD261C3A37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04" y="2130552"/>
            <a:ext cx="908304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5710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28 Days Later</vt:lpstr>
      <vt:lpstr>Arial</vt:lpstr>
      <vt:lpstr>Arial Narrow</vt:lpstr>
      <vt:lpstr>Wingdings</vt:lpstr>
      <vt:lpstr>Default Design</vt:lpstr>
      <vt:lpstr>PowerPoint Presentation</vt:lpstr>
      <vt:lpstr>EVV Overview</vt:lpstr>
      <vt:lpstr>Expected Benefits for Providers</vt:lpstr>
      <vt:lpstr>Expected Benefits for Members</vt:lpstr>
      <vt:lpstr>Project Status</vt:lpstr>
      <vt:lpstr>We’ve been getting the word out…</vt:lpstr>
      <vt:lpstr>How You Can Help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2014-08-11T02:44:38Z</dcterms:created>
  <dcterms:modified xsi:type="dcterms:W3CDTF">2018-08-20T20:11:36Z</dcterms:modified>
</cp:coreProperties>
</file>